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4"/>
  </p:sldMasterIdLst>
  <p:notesMasterIdLst>
    <p:notesMasterId r:id="rId30"/>
  </p:notesMasterIdLst>
  <p:sldIdLst>
    <p:sldId id="4900" r:id="rId5"/>
    <p:sldId id="4887" r:id="rId6"/>
    <p:sldId id="2147481510" r:id="rId7"/>
    <p:sldId id="2147481526" r:id="rId8"/>
    <p:sldId id="267" r:id="rId9"/>
    <p:sldId id="2147481515" r:id="rId10"/>
    <p:sldId id="2147481516" r:id="rId11"/>
    <p:sldId id="2147481512" r:id="rId12"/>
    <p:sldId id="2147481518" r:id="rId13"/>
    <p:sldId id="2147481525" r:id="rId14"/>
    <p:sldId id="2147481521" r:id="rId15"/>
    <p:sldId id="2147481522" r:id="rId16"/>
    <p:sldId id="2147481520" r:id="rId17"/>
    <p:sldId id="2147481523" r:id="rId18"/>
    <p:sldId id="4888" r:id="rId19"/>
    <p:sldId id="4902" r:id="rId20"/>
    <p:sldId id="2147473860" r:id="rId21"/>
    <p:sldId id="2147481524" r:id="rId22"/>
    <p:sldId id="4882" r:id="rId23"/>
    <p:sldId id="2147481527" r:id="rId24"/>
    <p:sldId id="4883" r:id="rId25"/>
    <p:sldId id="4897" r:id="rId26"/>
    <p:sldId id="4898" r:id="rId27"/>
    <p:sldId id="4899" r:id="rId28"/>
    <p:sldId id="264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C3A7D0B-C94E-AC23-4EBF-0BEEDE11F711}" name="Baqué Emmanuelle" initials="EB" userId="S::e.baque@aldes.com::449aaba7-9dc4-47a4-8d53-e7a3625f12a4" providerId="AD"/>
  <p188:author id="{67990B6F-FCF7-71DA-009D-E1F476BE44DB}" name="Maxime Brando" initials="MB" userId="S::m.brando@aldes.com::fe011789-409b-4bbb-ae83-76f0e802b42f" providerId="AD"/>
  <p188:author id="{132033B3-432A-B211-3DA8-86E1F9E1CE93}" name="Marion Masse" initials="MM" userId="S::m.masse@aldes.com::2dbaa25d-5e02-4286-87e0-43029741909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3447" autoAdjust="0"/>
  </p:normalViewPr>
  <p:slideViewPr>
    <p:cSldViewPr snapToGrid="0">
      <p:cViewPr>
        <p:scale>
          <a:sx n="75" d="100"/>
          <a:sy n="75" d="100"/>
        </p:scale>
        <p:origin x="36" y="-2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C6F4E-5690-43AD-8DE6-86CC561BBC37}" type="datetimeFigureOut">
              <a:rPr lang="en-CA" smtClean="0"/>
              <a:t>2026-08-24</a:t>
            </a:fld>
            <a:endParaRPr lang="en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D1CEA-FED3-462D-8F6B-37F804A5583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9445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D1CEA-FED3-462D-8F6B-37F804A55831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3364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3DC27-0CCB-D772-C7FE-B764BCB5C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05EB0E-B3F4-0C68-AB22-8BA86EC76B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E07A53-618E-9665-ADC9-16A4C48DAB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94AFCB-115F-8F0B-1A1C-B88EEABE14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D1CEA-FED3-462D-8F6B-37F804A55831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608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35479-9606-7998-4072-07111280B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F1E724-683F-226C-DBA1-5B2B48D9C4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5F53327-91CC-A6C3-06BE-D5CB1627B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3D9658-5099-F065-E035-7B6A09D3C4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D1CEA-FED3-462D-8F6B-37F804A5583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1846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_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0D77F-5C73-7CAA-FCF9-7EE7C345E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881" y="606071"/>
            <a:ext cx="11004956" cy="2925544"/>
          </a:xfrm>
        </p:spPr>
        <p:txBody>
          <a:bodyPr anchor="b"/>
          <a:lstStyle>
            <a:lvl1pPr>
              <a:lnSpc>
                <a:spcPct val="85000"/>
              </a:lnSpc>
              <a:defRPr sz="7200"/>
            </a:lvl1pPr>
          </a:lstStyle>
          <a:p>
            <a:r>
              <a:rPr lang="fr-FR"/>
              <a:t>Exemple d’une couverture </a:t>
            </a:r>
            <a:r>
              <a:rPr lang="fr-FR" err="1"/>
              <a:t>powerpoint</a:t>
            </a:r>
            <a:endParaRPr lang="fr-FR"/>
          </a:p>
        </p:txBody>
      </p:sp>
      <p:sp>
        <p:nvSpPr>
          <p:cNvPr id="11" name="Espace réservé de la date 10">
            <a:extLst>
              <a:ext uri="{FF2B5EF4-FFF2-40B4-BE49-F238E27FC236}">
                <a16:creationId xmlns:a16="http://schemas.microsoft.com/office/drawing/2014/main" id="{48D6B37D-0455-1EF3-4A48-9A270965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3825" y="5892059"/>
            <a:ext cx="1900800" cy="276999"/>
          </a:xfrm>
        </p:spPr>
        <p:txBody>
          <a:bodyPr wrap="square">
            <a:spAutoFit/>
          </a:bodyPr>
          <a:lstStyle/>
          <a:p>
            <a:fld id="{A0F70AFA-110A-4A2E-B6F0-56F8C7375099}" type="datetime2">
              <a:rPr lang="fr-FR" smtClean="0"/>
              <a:t>lundi 24 août 2026</a:t>
            </a:fld>
            <a:endParaRPr lang="fr-FR" dirty="0"/>
          </a:p>
        </p:txBody>
      </p:sp>
      <p:pic>
        <p:nvPicPr>
          <p:cNvPr id="17" name="Image 16" descr="Une image contenant logo&#10;&#10;Description générée automatiquement">
            <a:extLst>
              <a:ext uri="{FF2B5EF4-FFF2-40B4-BE49-F238E27FC236}">
                <a16:creationId xmlns:a16="http://schemas.microsoft.com/office/drawing/2014/main" id="{14F7AF86-160A-B5F4-E11F-F2E753AC1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81" y="5846628"/>
            <a:ext cx="1756686" cy="31706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5C89939-875D-917E-F524-B3241ED488F0}"/>
              </a:ext>
            </a:extLst>
          </p:cNvPr>
          <p:cNvCxnSpPr>
            <a:cxnSpLocks/>
          </p:cNvCxnSpPr>
          <p:nvPr/>
        </p:nvCxnSpPr>
        <p:spPr>
          <a:xfrm>
            <a:off x="718149" y="3735100"/>
            <a:ext cx="850301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E7F08AFB-B1F5-B459-B1F1-0D84F3EEA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669" y="3938584"/>
            <a:ext cx="11004956" cy="341632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latin typeface="+mn-lt"/>
              </a:defRPr>
            </a:lvl1pPr>
          </a:lstStyle>
          <a:p>
            <a:pPr lvl="0"/>
            <a:r>
              <a:rPr lang="fr-FR"/>
              <a:t>Sous titre de la couverture</a:t>
            </a:r>
          </a:p>
        </p:txBody>
      </p:sp>
    </p:spTree>
    <p:extLst>
      <p:ext uri="{BB962C8B-B14F-4D97-AF65-F5344CB8AC3E}">
        <p14:creationId xmlns:p14="http://schemas.microsoft.com/office/powerpoint/2010/main" val="2192123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_Fond ble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0D77F-5C73-7CAA-FCF9-7EE7C345E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881" y="606071"/>
            <a:ext cx="11004956" cy="2925544"/>
          </a:xfrm>
        </p:spPr>
        <p:txBody>
          <a:bodyPr anchor="b"/>
          <a:lstStyle>
            <a:lvl1pPr>
              <a:lnSpc>
                <a:spcPct val="85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fr-FR"/>
              <a:t>Exemple d’une couverture </a:t>
            </a:r>
            <a:r>
              <a:rPr lang="fr-FR" err="1"/>
              <a:t>powerpoint</a:t>
            </a:r>
            <a:endParaRPr lang="fr-FR"/>
          </a:p>
        </p:txBody>
      </p:sp>
      <p:sp>
        <p:nvSpPr>
          <p:cNvPr id="11" name="Espace réservé de la date 10">
            <a:extLst>
              <a:ext uri="{FF2B5EF4-FFF2-40B4-BE49-F238E27FC236}">
                <a16:creationId xmlns:a16="http://schemas.microsoft.com/office/drawing/2014/main" id="{48D6B37D-0455-1EF3-4A48-9A270965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3825" y="5892059"/>
            <a:ext cx="1900800" cy="276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F70AFA-110A-4A2E-B6F0-56F8C7375099}" type="datetime2">
              <a:rPr lang="fr-FR" smtClean="0"/>
              <a:pPr/>
              <a:t>lundi 24 août 2026</a:t>
            </a:fld>
            <a:endParaRPr lang="fr-FR" dirty="0"/>
          </a:p>
        </p:txBody>
      </p:sp>
      <p:pic>
        <p:nvPicPr>
          <p:cNvPr id="17" name="Image 16" descr="Une image contenant logo&#10;&#10;Description générée automatiquement">
            <a:extLst>
              <a:ext uri="{FF2B5EF4-FFF2-40B4-BE49-F238E27FC236}">
                <a16:creationId xmlns:a16="http://schemas.microsoft.com/office/drawing/2014/main" id="{14F7AF86-160A-B5F4-E11F-F2E753AC1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81" y="5846628"/>
            <a:ext cx="1756686" cy="317060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5C89939-875D-917E-F524-B3241ED488F0}"/>
              </a:ext>
            </a:extLst>
          </p:cNvPr>
          <p:cNvCxnSpPr>
            <a:cxnSpLocks/>
          </p:cNvCxnSpPr>
          <p:nvPr/>
        </p:nvCxnSpPr>
        <p:spPr>
          <a:xfrm>
            <a:off x="718149" y="3735100"/>
            <a:ext cx="850301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E7F08AFB-B1F5-B459-B1F1-0D84F3EEA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669" y="3938584"/>
            <a:ext cx="11004956" cy="341632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Sous titre de la couverture</a:t>
            </a:r>
          </a:p>
        </p:txBody>
      </p:sp>
    </p:spTree>
    <p:extLst>
      <p:ext uri="{BB962C8B-B14F-4D97-AF65-F5344CB8AC3E}">
        <p14:creationId xmlns:p14="http://schemas.microsoft.com/office/powerpoint/2010/main" val="1028100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075" y="1460676"/>
            <a:ext cx="110045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003246B-CCF1-ACE4-465C-0ACEDB79550C}"/>
              </a:ext>
            </a:extLst>
          </p:cNvPr>
          <p:cNvGrpSpPr/>
          <p:nvPr/>
        </p:nvGrpSpPr>
        <p:grpSpPr>
          <a:xfrm>
            <a:off x="12430394" y="0"/>
            <a:ext cx="1885826" cy="1681996"/>
            <a:chOff x="7045594" y="2588002"/>
            <a:chExt cx="1885826" cy="16819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870EC4F-5611-FF68-2306-5E889932C958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81996"/>
              <a:chOff x="2689543" y="1651754"/>
              <a:chExt cx="1885826" cy="1681996"/>
            </a:xfrm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677DA4F4-0C38-7317-C273-639E655391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A16FAB4-D1A8-40CB-AA6F-D424CB3E9151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2343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7175E19-2B16-CDBE-F355-5CFCCEF2D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752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itre_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A7772-D600-FC9B-F4C6-37C051396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1269040"/>
            <a:ext cx="11004956" cy="84023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260B02-A4F4-C3C9-D6FC-15BB3FD4136D}"/>
              </a:ext>
            </a:extLst>
          </p:cNvPr>
          <p:cNvCxnSpPr>
            <a:cxnSpLocks/>
          </p:cNvCxnSpPr>
          <p:nvPr/>
        </p:nvCxnSpPr>
        <p:spPr>
          <a:xfrm>
            <a:off x="599881" y="6129338"/>
            <a:ext cx="11016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logo&#10;&#10;Description générée automatiquement">
            <a:extLst>
              <a:ext uri="{FF2B5EF4-FFF2-40B4-BE49-F238E27FC236}">
                <a16:creationId xmlns:a16="http://schemas.microsoft.com/office/drawing/2014/main" id="{8EDCF124-3C21-F7C4-106B-27EE34816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81" y="6297416"/>
            <a:ext cx="793801" cy="143271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56331AE-12FA-F4C9-5858-7FBA0C527F89}"/>
              </a:ext>
            </a:extLst>
          </p:cNvPr>
          <p:cNvCxnSpPr>
            <a:cxnSpLocks/>
          </p:cNvCxnSpPr>
          <p:nvPr/>
        </p:nvCxnSpPr>
        <p:spPr>
          <a:xfrm>
            <a:off x="718149" y="2370275"/>
            <a:ext cx="850301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20">
            <a:extLst>
              <a:ext uri="{FF2B5EF4-FFF2-40B4-BE49-F238E27FC236}">
                <a16:creationId xmlns:a16="http://schemas.microsoft.com/office/drawing/2014/main" id="{D928F855-D4B4-43D2-5F7B-315105E873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669" y="2631280"/>
            <a:ext cx="11004956" cy="341632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latin typeface="+mn-lt"/>
              </a:defRPr>
            </a:lvl1pPr>
          </a:lstStyle>
          <a:p>
            <a:pPr lvl="0"/>
            <a:r>
              <a:rPr lang="fr-FR"/>
              <a:t>Sous titre de la couverture</a:t>
            </a:r>
          </a:p>
        </p:txBody>
      </p:sp>
    </p:spTree>
    <p:extLst>
      <p:ext uri="{BB962C8B-B14F-4D97-AF65-F5344CB8AC3E}">
        <p14:creationId xmlns:p14="http://schemas.microsoft.com/office/powerpoint/2010/main" val="3127318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itre_Fond ble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A7772-D600-FC9B-F4C6-37C051396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1269040"/>
            <a:ext cx="11004956" cy="840230"/>
          </a:xfrm>
        </p:spPr>
        <p:txBody>
          <a:bodyPr anchor="b"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260B02-A4F4-C3C9-D6FC-15BB3FD4136D}"/>
              </a:ext>
            </a:extLst>
          </p:cNvPr>
          <p:cNvCxnSpPr>
            <a:cxnSpLocks/>
          </p:cNvCxnSpPr>
          <p:nvPr/>
        </p:nvCxnSpPr>
        <p:spPr>
          <a:xfrm>
            <a:off x="599881" y="6129338"/>
            <a:ext cx="11016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logo&#10;&#10;Description générée automatiquement">
            <a:extLst>
              <a:ext uri="{FF2B5EF4-FFF2-40B4-BE49-F238E27FC236}">
                <a16:creationId xmlns:a16="http://schemas.microsoft.com/office/drawing/2014/main" id="{8EDCF124-3C21-F7C4-106B-27EE34816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99881" y="6297416"/>
            <a:ext cx="793801" cy="143271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56331AE-12FA-F4C9-5858-7FBA0C527F89}"/>
              </a:ext>
            </a:extLst>
          </p:cNvPr>
          <p:cNvCxnSpPr>
            <a:cxnSpLocks/>
          </p:cNvCxnSpPr>
          <p:nvPr/>
        </p:nvCxnSpPr>
        <p:spPr>
          <a:xfrm>
            <a:off x="718149" y="2370275"/>
            <a:ext cx="850301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20">
            <a:extLst>
              <a:ext uri="{FF2B5EF4-FFF2-40B4-BE49-F238E27FC236}">
                <a16:creationId xmlns:a16="http://schemas.microsoft.com/office/drawing/2014/main" id="{D928F855-D4B4-43D2-5F7B-315105E873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669" y="2631280"/>
            <a:ext cx="11004956" cy="341632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Sous titre de la couverture</a:t>
            </a:r>
          </a:p>
        </p:txBody>
      </p:sp>
    </p:spTree>
    <p:extLst>
      <p:ext uri="{BB962C8B-B14F-4D97-AF65-F5344CB8AC3E}">
        <p14:creationId xmlns:p14="http://schemas.microsoft.com/office/powerpoint/2010/main" val="201800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075" y="1460676"/>
            <a:ext cx="52920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3DC27AA2-F2ED-776B-7ACF-FDA3C4B24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12837" y="1460676"/>
            <a:ext cx="52920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192351B-ABE0-EC87-5E4D-871F43EFE069}"/>
              </a:ext>
            </a:extLst>
          </p:cNvPr>
          <p:cNvGrpSpPr/>
          <p:nvPr/>
        </p:nvGrpSpPr>
        <p:grpSpPr>
          <a:xfrm>
            <a:off x="12430394" y="0"/>
            <a:ext cx="1885826" cy="1681996"/>
            <a:chOff x="7045594" y="2588002"/>
            <a:chExt cx="1885826" cy="1681996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98E5470-BF9F-2545-F5DA-C6F25F52D73A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81996"/>
              <a:chOff x="2689543" y="1651754"/>
              <a:chExt cx="1885826" cy="1681996"/>
            </a:xfrm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06A6B819-BD70-D197-F4DA-217309CAF6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55F275F-36B0-7D49-6399-CD1CB0A4EEC4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2343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F1BF054-BCDD-6276-1F56-4F25453F2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8323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_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075" y="1460676"/>
            <a:ext cx="57960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A0472E4E-E60D-17C9-74BB-CF0BC636A13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07200" y="1460500"/>
            <a:ext cx="4797425" cy="435133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82CAD72-437F-DD78-73D5-675CC09994D2}"/>
              </a:ext>
            </a:extLst>
          </p:cNvPr>
          <p:cNvGrpSpPr/>
          <p:nvPr/>
        </p:nvGrpSpPr>
        <p:grpSpPr>
          <a:xfrm>
            <a:off x="12430394" y="0"/>
            <a:ext cx="1885826" cy="1681996"/>
            <a:chOff x="7045594" y="2588002"/>
            <a:chExt cx="1885826" cy="1681996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E42438B9-D22C-D3B9-8133-BA70110C6B12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81996"/>
              <a:chOff x="2689543" y="1651754"/>
              <a:chExt cx="1885826" cy="1681996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C5B4F3A8-FA11-016C-52CC-FD17516A06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FCD2230-7AC0-CD2A-EE4A-C9E40D948A42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2343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97A24E0-79B5-FF4D-677F-61483361B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9189CEF-0AB7-EF04-F889-F9489231D765}"/>
              </a:ext>
            </a:extLst>
          </p:cNvPr>
          <p:cNvGrpSpPr/>
          <p:nvPr/>
        </p:nvGrpSpPr>
        <p:grpSpPr>
          <a:xfrm>
            <a:off x="12430394" y="1914902"/>
            <a:ext cx="1885826" cy="2543771"/>
            <a:chOff x="511520" y="2588002"/>
            <a:chExt cx="1885826" cy="2543771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6912ACE0-230D-5AF4-8B47-A58E1C22EF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1708" y="2588002"/>
              <a:ext cx="425450" cy="425450"/>
            </a:xfrm>
            <a:custGeom>
              <a:avLst/>
              <a:gdLst>
                <a:gd name="T0" fmla="*/ 173 w 346"/>
                <a:gd name="T1" fmla="*/ 0 h 346"/>
                <a:gd name="T2" fmla="*/ 0 w 346"/>
                <a:gd name="T3" fmla="*/ 173 h 346"/>
                <a:gd name="T4" fmla="*/ 173 w 346"/>
                <a:gd name="T5" fmla="*/ 346 h 346"/>
                <a:gd name="T6" fmla="*/ 346 w 346"/>
                <a:gd name="T7" fmla="*/ 173 h 346"/>
                <a:gd name="T8" fmla="*/ 173 w 346"/>
                <a:gd name="T9" fmla="*/ 0 h 346"/>
                <a:gd name="T10" fmla="*/ 201 w 346"/>
                <a:gd name="T11" fmla="*/ 247 h 346"/>
                <a:gd name="T12" fmla="*/ 128 w 346"/>
                <a:gd name="T13" fmla="*/ 290 h 346"/>
                <a:gd name="T14" fmla="*/ 111 w 346"/>
                <a:gd name="T15" fmla="*/ 278 h 346"/>
                <a:gd name="T16" fmla="*/ 112 w 346"/>
                <a:gd name="T17" fmla="*/ 272 h 346"/>
                <a:gd name="T18" fmla="*/ 153 w 346"/>
                <a:gd name="T19" fmla="*/ 172 h 346"/>
                <a:gd name="T20" fmla="*/ 150 w 346"/>
                <a:gd name="T21" fmla="*/ 165 h 346"/>
                <a:gd name="T22" fmla="*/ 126 w 346"/>
                <a:gd name="T23" fmla="*/ 175 h 346"/>
                <a:gd name="T24" fmla="*/ 121 w 346"/>
                <a:gd name="T25" fmla="*/ 173 h 346"/>
                <a:gd name="T26" fmla="*/ 126 w 346"/>
                <a:gd name="T27" fmla="*/ 163 h 346"/>
                <a:gd name="T28" fmla="*/ 195 w 346"/>
                <a:gd name="T29" fmla="*/ 128 h 346"/>
                <a:gd name="T30" fmla="*/ 205 w 346"/>
                <a:gd name="T31" fmla="*/ 141 h 346"/>
                <a:gd name="T32" fmla="*/ 201 w 346"/>
                <a:gd name="T33" fmla="*/ 154 h 346"/>
                <a:gd name="T34" fmla="*/ 164 w 346"/>
                <a:gd name="T35" fmla="*/ 247 h 346"/>
                <a:gd name="T36" fmla="*/ 169 w 346"/>
                <a:gd name="T37" fmla="*/ 252 h 346"/>
                <a:gd name="T38" fmla="*/ 196 w 346"/>
                <a:gd name="T39" fmla="*/ 235 h 346"/>
                <a:gd name="T40" fmla="*/ 204 w 346"/>
                <a:gd name="T41" fmla="*/ 231 h 346"/>
                <a:gd name="T42" fmla="*/ 207 w 346"/>
                <a:gd name="T43" fmla="*/ 234 h 346"/>
                <a:gd name="T44" fmla="*/ 201 w 346"/>
                <a:gd name="T45" fmla="*/ 247 h 346"/>
                <a:gd name="T46" fmla="*/ 192 w 346"/>
                <a:gd name="T47" fmla="*/ 98 h 346"/>
                <a:gd name="T48" fmla="*/ 182 w 346"/>
                <a:gd name="T49" fmla="*/ 95 h 346"/>
                <a:gd name="T50" fmla="*/ 173 w 346"/>
                <a:gd name="T51" fmla="*/ 76 h 346"/>
                <a:gd name="T52" fmla="*/ 186 w 346"/>
                <a:gd name="T53" fmla="*/ 52 h 346"/>
                <a:gd name="T54" fmla="*/ 198 w 346"/>
                <a:gd name="T55" fmla="*/ 48 h 346"/>
                <a:gd name="T56" fmla="*/ 219 w 346"/>
                <a:gd name="T57" fmla="*/ 70 h 346"/>
                <a:gd name="T58" fmla="*/ 192 w 346"/>
                <a:gd name="T59" fmla="*/ 98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6" h="346">
                  <a:moveTo>
                    <a:pt x="173" y="0"/>
                  </a:moveTo>
                  <a:cubicBezTo>
                    <a:pt x="78" y="0"/>
                    <a:pt x="0" y="78"/>
                    <a:pt x="0" y="173"/>
                  </a:cubicBezTo>
                  <a:cubicBezTo>
                    <a:pt x="0" y="268"/>
                    <a:pt x="78" y="346"/>
                    <a:pt x="173" y="346"/>
                  </a:cubicBezTo>
                  <a:cubicBezTo>
                    <a:pt x="268" y="346"/>
                    <a:pt x="346" y="268"/>
                    <a:pt x="346" y="173"/>
                  </a:cubicBezTo>
                  <a:cubicBezTo>
                    <a:pt x="346" y="78"/>
                    <a:pt x="268" y="0"/>
                    <a:pt x="173" y="0"/>
                  </a:cubicBezTo>
                  <a:close/>
                  <a:moveTo>
                    <a:pt x="201" y="247"/>
                  </a:moveTo>
                  <a:cubicBezTo>
                    <a:pt x="182" y="270"/>
                    <a:pt x="143" y="290"/>
                    <a:pt x="128" y="290"/>
                  </a:cubicBezTo>
                  <a:cubicBezTo>
                    <a:pt x="122" y="290"/>
                    <a:pt x="111" y="284"/>
                    <a:pt x="111" y="278"/>
                  </a:cubicBezTo>
                  <a:cubicBezTo>
                    <a:pt x="111" y="276"/>
                    <a:pt x="111" y="276"/>
                    <a:pt x="112" y="272"/>
                  </a:cubicBezTo>
                  <a:cubicBezTo>
                    <a:pt x="126" y="238"/>
                    <a:pt x="138" y="213"/>
                    <a:pt x="153" y="172"/>
                  </a:cubicBezTo>
                  <a:cubicBezTo>
                    <a:pt x="154" y="169"/>
                    <a:pt x="153" y="165"/>
                    <a:pt x="150" y="165"/>
                  </a:cubicBezTo>
                  <a:cubicBezTo>
                    <a:pt x="146" y="165"/>
                    <a:pt x="136" y="169"/>
                    <a:pt x="126" y="175"/>
                  </a:cubicBezTo>
                  <a:cubicBezTo>
                    <a:pt x="125" y="177"/>
                    <a:pt x="121" y="174"/>
                    <a:pt x="121" y="173"/>
                  </a:cubicBezTo>
                  <a:cubicBezTo>
                    <a:pt x="121" y="170"/>
                    <a:pt x="123" y="167"/>
                    <a:pt x="126" y="163"/>
                  </a:cubicBezTo>
                  <a:cubicBezTo>
                    <a:pt x="134" y="154"/>
                    <a:pt x="171" y="128"/>
                    <a:pt x="195" y="128"/>
                  </a:cubicBezTo>
                  <a:cubicBezTo>
                    <a:pt x="199" y="128"/>
                    <a:pt x="205" y="137"/>
                    <a:pt x="205" y="141"/>
                  </a:cubicBezTo>
                  <a:cubicBezTo>
                    <a:pt x="205" y="144"/>
                    <a:pt x="202" y="151"/>
                    <a:pt x="201" y="154"/>
                  </a:cubicBezTo>
                  <a:cubicBezTo>
                    <a:pt x="182" y="197"/>
                    <a:pt x="176" y="218"/>
                    <a:pt x="164" y="247"/>
                  </a:cubicBezTo>
                  <a:cubicBezTo>
                    <a:pt x="163" y="251"/>
                    <a:pt x="166" y="252"/>
                    <a:pt x="169" y="252"/>
                  </a:cubicBezTo>
                  <a:cubicBezTo>
                    <a:pt x="172" y="252"/>
                    <a:pt x="182" y="247"/>
                    <a:pt x="196" y="235"/>
                  </a:cubicBezTo>
                  <a:cubicBezTo>
                    <a:pt x="201" y="231"/>
                    <a:pt x="202" y="231"/>
                    <a:pt x="204" y="231"/>
                  </a:cubicBezTo>
                  <a:cubicBezTo>
                    <a:pt x="205" y="231"/>
                    <a:pt x="207" y="232"/>
                    <a:pt x="207" y="234"/>
                  </a:cubicBezTo>
                  <a:cubicBezTo>
                    <a:pt x="207" y="237"/>
                    <a:pt x="205" y="242"/>
                    <a:pt x="201" y="247"/>
                  </a:cubicBezTo>
                  <a:close/>
                  <a:moveTo>
                    <a:pt x="192" y="98"/>
                  </a:moveTo>
                  <a:cubicBezTo>
                    <a:pt x="188" y="98"/>
                    <a:pt x="185" y="96"/>
                    <a:pt x="182" y="95"/>
                  </a:cubicBezTo>
                  <a:cubicBezTo>
                    <a:pt x="177" y="91"/>
                    <a:pt x="173" y="85"/>
                    <a:pt x="173" y="76"/>
                  </a:cubicBezTo>
                  <a:cubicBezTo>
                    <a:pt x="173" y="65"/>
                    <a:pt x="179" y="57"/>
                    <a:pt x="186" y="52"/>
                  </a:cubicBezTo>
                  <a:cubicBezTo>
                    <a:pt x="190" y="49"/>
                    <a:pt x="195" y="48"/>
                    <a:pt x="198" y="48"/>
                  </a:cubicBezTo>
                  <a:cubicBezTo>
                    <a:pt x="213" y="48"/>
                    <a:pt x="219" y="59"/>
                    <a:pt x="219" y="70"/>
                  </a:cubicBezTo>
                  <a:cubicBezTo>
                    <a:pt x="219" y="82"/>
                    <a:pt x="206" y="98"/>
                    <a:pt x="192" y="9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ABD31E-6ABE-E412-3ACA-0A358D773AD0}"/>
                </a:ext>
              </a:extLst>
            </p:cNvPr>
            <p:cNvSpPr/>
            <p:nvPr/>
          </p:nvSpPr>
          <p:spPr>
            <a:xfrm>
              <a:off x="511520" y="2946559"/>
              <a:ext cx="1885826" cy="218521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Pour changer d’image 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9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01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Supprimer l’image</a:t>
              </a:r>
              <a:b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 place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Cliquer sur l’icone</a:t>
              </a:r>
              <a:b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au milieu du bloc 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Sélectionner l’image souhaitée dans votre ordinateur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9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02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9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Clique-droit sur l’image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9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« changer d’image »</a:t>
              </a:r>
              <a:endParaRPr kumimoji="0" lang="fr-FR" sz="9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fr-FR" sz="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Sélectionner la source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568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_Imag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08837" y="1460676"/>
            <a:ext cx="57960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A0472E4E-E60D-17C9-74BB-CF0BC636A13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0075" y="1460500"/>
            <a:ext cx="4797425" cy="4351338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04B3D8E-9695-8F27-5B8A-7838C110B03C}"/>
              </a:ext>
            </a:extLst>
          </p:cNvPr>
          <p:cNvGrpSpPr/>
          <p:nvPr/>
        </p:nvGrpSpPr>
        <p:grpSpPr>
          <a:xfrm>
            <a:off x="12430394" y="0"/>
            <a:ext cx="1885826" cy="1681996"/>
            <a:chOff x="7045594" y="2588002"/>
            <a:chExt cx="1885826" cy="1681996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A9FD8EC5-8737-521D-9149-AD45911C4B96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81996"/>
              <a:chOff x="2689543" y="1651754"/>
              <a:chExt cx="1885826" cy="1681996"/>
            </a:xfrm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4BFB57B0-30D5-6591-2CE8-0BF8E9D9E8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C8C4578-49C0-FEE3-DB02-5374164D653F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2343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B9C5570-C2C1-9090-E717-D6C851F93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15BF8FE-FA35-E0EB-9103-96981591E589}"/>
              </a:ext>
            </a:extLst>
          </p:cNvPr>
          <p:cNvGrpSpPr/>
          <p:nvPr/>
        </p:nvGrpSpPr>
        <p:grpSpPr>
          <a:xfrm>
            <a:off x="12430394" y="1914902"/>
            <a:ext cx="1885826" cy="2543771"/>
            <a:chOff x="511520" y="2588002"/>
            <a:chExt cx="1885826" cy="2543771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02F9725C-B13E-A8B4-2143-69824D2E90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1708" y="2588002"/>
              <a:ext cx="425450" cy="425450"/>
            </a:xfrm>
            <a:custGeom>
              <a:avLst/>
              <a:gdLst>
                <a:gd name="T0" fmla="*/ 173 w 346"/>
                <a:gd name="T1" fmla="*/ 0 h 346"/>
                <a:gd name="T2" fmla="*/ 0 w 346"/>
                <a:gd name="T3" fmla="*/ 173 h 346"/>
                <a:gd name="T4" fmla="*/ 173 w 346"/>
                <a:gd name="T5" fmla="*/ 346 h 346"/>
                <a:gd name="T6" fmla="*/ 346 w 346"/>
                <a:gd name="T7" fmla="*/ 173 h 346"/>
                <a:gd name="T8" fmla="*/ 173 w 346"/>
                <a:gd name="T9" fmla="*/ 0 h 346"/>
                <a:gd name="T10" fmla="*/ 201 w 346"/>
                <a:gd name="T11" fmla="*/ 247 h 346"/>
                <a:gd name="T12" fmla="*/ 128 w 346"/>
                <a:gd name="T13" fmla="*/ 290 h 346"/>
                <a:gd name="T14" fmla="*/ 111 w 346"/>
                <a:gd name="T15" fmla="*/ 278 h 346"/>
                <a:gd name="T16" fmla="*/ 112 w 346"/>
                <a:gd name="T17" fmla="*/ 272 h 346"/>
                <a:gd name="T18" fmla="*/ 153 w 346"/>
                <a:gd name="T19" fmla="*/ 172 h 346"/>
                <a:gd name="T20" fmla="*/ 150 w 346"/>
                <a:gd name="T21" fmla="*/ 165 h 346"/>
                <a:gd name="T22" fmla="*/ 126 w 346"/>
                <a:gd name="T23" fmla="*/ 175 h 346"/>
                <a:gd name="T24" fmla="*/ 121 w 346"/>
                <a:gd name="T25" fmla="*/ 173 h 346"/>
                <a:gd name="T26" fmla="*/ 126 w 346"/>
                <a:gd name="T27" fmla="*/ 163 h 346"/>
                <a:gd name="T28" fmla="*/ 195 w 346"/>
                <a:gd name="T29" fmla="*/ 128 h 346"/>
                <a:gd name="T30" fmla="*/ 205 w 346"/>
                <a:gd name="T31" fmla="*/ 141 h 346"/>
                <a:gd name="T32" fmla="*/ 201 w 346"/>
                <a:gd name="T33" fmla="*/ 154 h 346"/>
                <a:gd name="T34" fmla="*/ 164 w 346"/>
                <a:gd name="T35" fmla="*/ 247 h 346"/>
                <a:gd name="T36" fmla="*/ 169 w 346"/>
                <a:gd name="T37" fmla="*/ 252 h 346"/>
                <a:gd name="T38" fmla="*/ 196 w 346"/>
                <a:gd name="T39" fmla="*/ 235 h 346"/>
                <a:gd name="T40" fmla="*/ 204 w 346"/>
                <a:gd name="T41" fmla="*/ 231 h 346"/>
                <a:gd name="T42" fmla="*/ 207 w 346"/>
                <a:gd name="T43" fmla="*/ 234 h 346"/>
                <a:gd name="T44" fmla="*/ 201 w 346"/>
                <a:gd name="T45" fmla="*/ 247 h 346"/>
                <a:gd name="T46" fmla="*/ 192 w 346"/>
                <a:gd name="T47" fmla="*/ 98 h 346"/>
                <a:gd name="T48" fmla="*/ 182 w 346"/>
                <a:gd name="T49" fmla="*/ 95 h 346"/>
                <a:gd name="T50" fmla="*/ 173 w 346"/>
                <a:gd name="T51" fmla="*/ 76 h 346"/>
                <a:gd name="T52" fmla="*/ 186 w 346"/>
                <a:gd name="T53" fmla="*/ 52 h 346"/>
                <a:gd name="T54" fmla="*/ 198 w 346"/>
                <a:gd name="T55" fmla="*/ 48 h 346"/>
                <a:gd name="T56" fmla="*/ 219 w 346"/>
                <a:gd name="T57" fmla="*/ 70 h 346"/>
                <a:gd name="T58" fmla="*/ 192 w 346"/>
                <a:gd name="T59" fmla="*/ 98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6" h="346">
                  <a:moveTo>
                    <a:pt x="173" y="0"/>
                  </a:moveTo>
                  <a:cubicBezTo>
                    <a:pt x="78" y="0"/>
                    <a:pt x="0" y="78"/>
                    <a:pt x="0" y="173"/>
                  </a:cubicBezTo>
                  <a:cubicBezTo>
                    <a:pt x="0" y="268"/>
                    <a:pt x="78" y="346"/>
                    <a:pt x="173" y="346"/>
                  </a:cubicBezTo>
                  <a:cubicBezTo>
                    <a:pt x="268" y="346"/>
                    <a:pt x="346" y="268"/>
                    <a:pt x="346" y="173"/>
                  </a:cubicBezTo>
                  <a:cubicBezTo>
                    <a:pt x="346" y="78"/>
                    <a:pt x="268" y="0"/>
                    <a:pt x="173" y="0"/>
                  </a:cubicBezTo>
                  <a:close/>
                  <a:moveTo>
                    <a:pt x="201" y="247"/>
                  </a:moveTo>
                  <a:cubicBezTo>
                    <a:pt x="182" y="270"/>
                    <a:pt x="143" y="290"/>
                    <a:pt x="128" y="290"/>
                  </a:cubicBezTo>
                  <a:cubicBezTo>
                    <a:pt x="122" y="290"/>
                    <a:pt x="111" y="284"/>
                    <a:pt x="111" y="278"/>
                  </a:cubicBezTo>
                  <a:cubicBezTo>
                    <a:pt x="111" y="276"/>
                    <a:pt x="111" y="276"/>
                    <a:pt x="112" y="272"/>
                  </a:cubicBezTo>
                  <a:cubicBezTo>
                    <a:pt x="126" y="238"/>
                    <a:pt x="138" y="213"/>
                    <a:pt x="153" y="172"/>
                  </a:cubicBezTo>
                  <a:cubicBezTo>
                    <a:pt x="154" y="169"/>
                    <a:pt x="153" y="165"/>
                    <a:pt x="150" y="165"/>
                  </a:cubicBezTo>
                  <a:cubicBezTo>
                    <a:pt x="146" y="165"/>
                    <a:pt x="136" y="169"/>
                    <a:pt x="126" y="175"/>
                  </a:cubicBezTo>
                  <a:cubicBezTo>
                    <a:pt x="125" y="177"/>
                    <a:pt x="121" y="174"/>
                    <a:pt x="121" y="173"/>
                  </a:cubicBezTo>
                  <a:cubicBezTo>
                    <a:pt x="121" y="170"/>
                    <a:pt x="123" y="167"/>
                    <a:pt x="126" y="163"/>
                  </a:cubicBezTo>
                  <a:cubicBezTo>
                    <a:pt x="134" y="154"/>
                    <a:pt x="171" y="128"/>
                    <a:pt x="195" y="128"/>
                  </a:cubicBezTo>
                  <a:cubicBezTo>
                    <a:pt x="199" y="128"/>
                    <a:pt x="205" y="137"/>
                    <a:pt x="205" y="141"/>
                  </a:cubicBezTo>
                  <a:cubicBezTo>
                    <a:pt x="205" y="144"/>
                    <a:pt x="202" y="151"/>
                    <a:pt x="201" y="154"/>
                  </a:cubicBezTo>
                  <a:cubicBezTo>
                    <a:pt x="182" y="197"/>
                    <a:pt x="176" y="218"/>
                    <a:pt x="164" y="247"/>
                  </a:cubicBezTo>
                  <a:cubicBezTo>
                    <a:pt x="163" y="251"/>
                    <a:pt x="166" y="252"/>
                    <a:pt x="169" y="252"/>
                  </a:cubicBezTo>
                  <a:cubicBezTo>
                    <a:pt x="172" y="252"/>
                    <a:pt x="182" y="247"/>
                    <a:pt x="196" y="235"/>
                  </a:cubicBezTo>
                  <a:cubicBezTo>
                    <a:pt x="201" y="231"/>
                    <a:pt x="202" y="231"/>
                    <a:pt x="204" y="231"/>
                  </a:cubicBezTo>
                  <a:cubicBezTo>
                    <a:pt x="205" y="231"/>
                    <a:pt x="207" y="232"/>
                    <a:pt x="207" y="234"/>
                  </a:cubicBezTo>
                  <a:cubicBezTo>
                    <a:pt x="207" y="237"/>
                    <a:pt x="205" y="242"/>
                    <a:pt x="201" y="247"/>
                  </a:cubicBezTo>
                  <a:close/>
                  <a:moveTo>
                    <a:pt x="192" y="98"/>
                  </a:moveTo>
                  <a:cubicBezTo>
                    <a:pt x="188" y="98"/>
                    <a:pt x="185" y="96"/>
                    <a:pt x="182" y="95"/>
                  </a:cubicBezTo>
                  <a:cubicBezTo>
                    <a:pt x="177" y="91"/>
                    <a:pt x="173" y="85"/>
                    <a:pt x="173" y="76"/>
                  </a:cubicBezTo>
                  <a:cubicBezTo>
                    <a:pt x="173" y="65"/>
                    <a:pt x="179" y="57"/>
                    <a:pt x="186" y="52"/>
                  </a:cubicBezTo>
                  <a:cubicBezTo>
                    <a:pt x="190" y="49"/>
                    <a:pt x="195" y="48"/>
                    <a:pt x="198" y="48"/>
                  </a:cubicBezTo>
                  <a:cubicBezTo>
                    <a:pt x="213" y="48"/>
                    <a:pt x="219" y="59"/>
                    <a:pt x="219" y="70"/>
                  </a:cubicBezTo>
                  <a:cubicBezTo>
                    <a:pt x="219" y="82"/>
                    <a:pt x="206" y="98"/>
                    <a:pt x="192" y="9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82E5B3B-C877-C3BA-A00C-969DD01BAAC6}"/>
                </a:ext>
              </a:extLst>
            </p:cNvPr>
            <p:cNvSpPr/>
            <p:nvPr/>
          </p:nvSpPr>
          <p:spPr>
            <a:xfrm>
              <a:off x="511520" y="2946559"/>
              <a:ext cx="1885826" cy="218521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Pour changer d’image 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9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01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Supprimer l’image</a:t>
              </a:r>
              <a:b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 place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Cliquer sur l’icone</a:t>
              </a:r>
              <a:b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au milieu du bloc 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Sélectionner l’image souhaitée dans votre ordinateur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9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02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9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Clique-droit sur l’image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9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« changer d’image »</a:t>
              </a:r>
              <a:endParaRPr kumimoji="0" lang="fr-FR" sz="9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fr-FR" sz="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Sélectionner la source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8073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contenu_4x colonne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5CB6D-A9D6-5EB4-D34C-CBB5D9A7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860778-49FF-8F83-F924-4E1CA4692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5A31F5-E684-864E-AA96-8CF2F74B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14C0956-DEA9-E377-EBC4-ED37B942D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075" y="3429000"/>
            <a:ext cx="2435225" cy="2383014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0E76F81A-0521-6B0C-16A0-862EA807D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52283" y="3429000"/>
            <a:ext cx="2435225" cy="2383014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5077276E-465C-0305-CBCC-D099252A3D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04491" y="3429000"/>
            <a:ext cx="2435225" cy="2383014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483C7700-EFF3-E69B-DFF2-8DEA7EC1DD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56700" y="3429000"/>
            <a:ext cx="2435225" cy="2383014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04E06FD9-948C-BA52-40FA-8A108A38F00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9881" y="1765300"/>
            <a:ext cx="2435419" cy="15113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>
              <a:defRPr lang="fr-FR" sz="100" dirty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</a:p>
        </p:txBody>
      </p:sp>
      <p:sp>
        <p:nvSpPr>
          <p:cNvPr id="14" name="Espace réservé pour une image  12">
            <a:extLst>
              <a:ext uri="{FF2B5EF4-FFF2-40B4-BE49-F238E27FC236}">
                <a16:creationId xmlns:a16="http://schemas.microsoft.com/office/drawing/2014/main" id="{7158BC34-109E-3C8E-AC25-A1462F4B0AF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52283" y="1765300"/>
            <a:ext cx="2435419" cy="15113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>
              <a:defRPr lang="fr-FR" sz="100" dirty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</a:p>
        </p:txBody>
      </p:sp>
      <p:sp>
        <p:nvSpPr>
          <p:cNvPr id="15" name="Espace réservé pour une image  12">
            <a:extLst>
              <a:ext uri="{FF2B5EF4-FFF2-40B4-BE49-F238E27FC236}">
                <a16:creationId xmlns:a16="http://schemas.microsoft.com/office/drawing/2014/main" id="{817C1DF2-C75B-45F4-54CB-0107E97A54A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04685" y="1765300"/>
            <a:ext cx="2435419" cy="15113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>
              <a:defRPr lang="fr-FR" sz="100" dirty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</a:p>
        </p:txBody>
      </p:sp>
      <p:sp>
        <p:nvSpPr>
          <p:cNvPr id="16" name="Espace réservé pour une image  12">
            <a:extLst>
              <a:ext uri="{FF2B5EF4-FFF2-40B4-BE49-F238E27FC236}">
                <a16:creationId xmlns:a16="http://schemas.microsoft.com/office/drawing/2014/main" id="{75F2D417-2AC4-82E4-9C27-4F55C111DC0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157087" y="1765300"/>
            <a:ext cx="2435419" cy="15113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>
              <a:defRPr lang="fr-FR" sz="100" dirty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DC6F545-12EA-983F-A870-55FC04CB050A}"/>
              </a:ext>
            </a:extLst>
          </p:cNvPr>
          <p:cNvGrpSpPr/>
          <p:nvPr/>
        </p:nvGrpSpPr>
        <p:grpSpPr>
          <a:xfrm>
            <a:off x="12430394" y="0"/>
            <a:ext cx="1885826" cy="1681996"/>
            <a:chOff x="7045594" y="2588002"/>
            <a:chExt cx="1885826" cy="1681996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EB81B8F-BA76-7720-9A04-20EC690D9E57}"/>
                </a:ext>
              </a:extLst>
            </p:cNvPr>
            <p:cNvGrpSpPr/>
            <p:nvPr/>
          </p:nvGrpSpPr>
          <p:grpSpPr>
            <a:xfrm>
              <a:off x="7045594" y="2588002"/>
              <a:ext cx="1885826" cy="1681996"/>
              <a:chOff x="2689543" y="1651754"/>
              <a:chExt cx="1885826" cy="1681996"/>
            </a:xfrm>
          </p:grpSpPr>
          <p:sp>
            <p:nvSpPr>
              <p:cNvPr id="20" name="Freeform 5">
                <a:extLst>
                  <a:ext uri="{FF2B5EF4-FFF2-40B4-BE49-F238E27FC236}">
                    <a16:creationId xmlns:a16="http://schemas.microsoft.com/office/drawing/2014/main" id="{E92BB9E8-DD8B-DA2D-7941-001C43CADF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731" y="1651754"/>
                <a:ext cx="425450" cy="425450"/>
              </a:xfrm>
              <a:custGeom>
                <a:avLst/>
                <a:gdLst>
                  <a:gd name="T0" fmla="*/ 173 w 346"/>
                  <a:gd name="T1" fmla="*/ 0 h 346"/>
                  <a:gd name="T2" fmla="*/ 0 w 346"/>
                  <a:gd name="T3" fmla="*/ 173 h 346"/>
                  <a:gd name="T4" fmla="*/ 173 w 346"/>
                  <a:gd name="T5" fmla="*/ 346 h 346"/>
                  <a:gd name="T6" fmla="*/ 346 w 346"/>
                  <a:gd name="T7" fmla="*/ 173 h 346"/>
                  <a:gd name="T8" fmla="*/ 173 w 346"/>
                  <a:gd name="T9" fmla="*/ 0 h 346"/>
                  <a:gd name="T10" fmla="*/ 201 w 346"/>
                  <a:gd name="T11" fmla="*/ 247 h 346"/>
                  <a:gd name="T12" fmla="*/ 128 w 346"/>
                  <a:gd name="T13" fmla="*/ 290 h 346"/>
                  <a:gd name="T14" fmla="*/ 111 w 346"/>
                  <a:gd name="T15" fmla="*/ 278 h 346"/>
                  <a:gd name="T16" fmla="*/ 112 w 346"/>
                  <a:gd name="T17" fmla="*/ 272 h 346"/>
                  <a:gd name="T18" fmla="*/ 153 w 346"/>
                  <a:gd name="T19" fmla="*/ 172 h 346"/>
                  <a:gd name="T20" fmla="*/ 150 w 346"/>
                  <a:gd name="T21" fmla="*/ 165 h 346"/>
                  <a:gd name="T22" fmla="*/ 126 w 346"/>
                  <a:gd name="T23" fmla="*/ 175 h 346"/>
                  <a:gd name="T24" fmla="*/ 121 w 346"/>
                  <a:gd name="T25" fmla="*/ 173 h 346"/>
                  <a:gd name="T26" fmla="*/ 126 w 346"/>
                  <a:gd name="T27" fmla="*/ 163 h 346"/>
                  <a:gd name="T28" fmla="*/ 195 w 346"/>
                  <a:gd name="T29" fmla="*/ 128 h 346"/>
                  <a:gd name="T30" fmla="*/ 205 w 346"/>
                  <a:gd name="T31" fmla="*/ 141 h 346"/>
                  <a:gd name="T32" fmla="*/ 201 w 346"/>
                  <a:gd name="T33" fmla="*/ 154 h 346"/>
                  <a:gd name="T34" fmla="*/ 164 w 346"/>
                  <a:gd name="T35" fmla="*/ 247 h 346"/>
                  <a:gd name="T36" fmla="*/ 169 w 346"/>
                  <a:gd name="T37" fmla="*/ 252 h 346"/>
                  <a:gd name="T38" fmla="*/ 196 w 346"/>
                  <a:gd name="T39" fmla="*/ 235 h 346"/>
                  <a:gd name="T40" fmla="*/ 204 w 346"/>
                  <a:gd name="T41" fmla="*/ 231 h 346"/>
                  <a:gd name="T42" fmla="*/ 207 w 346"/>
                  <a:gd name="T43" fmla="*/ 234 h 346"/>
                  <a:gd name="T44" fmla="*/ 201 w 346"/>
                  <a:gd name="T45" fmla="*/ 247 h 346"/>
                  <a:gd name="T46" fmla="*/ 192 w 346"/>
                  <a:gd name="T47" fmla="*/ 98 h 346"/>
                  <a:gd name="T48" fmla="*/ 182 w 346"/>
                  <a:gd name="T49" fmla="*/ 95 h 346"/>
                  <a:gd name="T50" fmla="*/ 173 w 346"/>
                  <a:gd name="T51" fmla="*/ 76 h 346"/>
                  <a:gd name="T52" fmla="*/ 186 w 346"/>
                  <a:gd name="T53" fmla="*/ 52 h 346"/>
                  <a:gd name="T54" fmla="*/ 198 w 346"/>
                  <a:gd name="T55" fmla="*/ 48 h 346"/>
                  <a:gd name="T56" fmla="*/ 219 w 346"/>
                  <a:gd name="T57" fmla="*/ 70 h 346"/>
                  <a:gd name="T58" fmla="*/ 192 w 346"/>
                  <a:gd name="T59" fmla="*/ 98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6" h="346">
                    <a:moveTo>
                      <a:pt x="173" y="0"/>
                    </a:moveTo>
                    <a:cubicBezTo>
                      <a:pt x="78" y="0"/>
                      <a:pt x="0" y="78"/>
                      <a:pt x="0" y="173"/>
                    </a:cubicBezTo>
                    <a:cubicBezTo>
                      <a:pt x="0" y="268"/>
                      <a:pt x="78" y="346"/>
                      <a:pt x="173" y="346"/>
                    </a:cubicBezTo>
                    <a:cubicBezTo>
                      <a:pt x="268" y="346"/>
                      <a:pt x="346" y="268"/>
                      <a:pt x="346" y="173"/>
                    </a:cubicBezTo>
                    <a:cubicBezTo>
                      <a:pt x="346" y="78"/>
                      <a:pt x="268" y="0"/>
                      <a:pt x="173" y="0"/>
                    </a:cubicBezTo>
                    <a:close/>
                    <a:moveTo>
                      <a:pt x="201" y="247"/>
                    </a:moveTo>
                    <a:cubicBezTo>
                      <a:pt x="182" y="270"/>
                      <a:pt x="143" y="290"/>
                      <a:pt x="128" y="290"/>
                    </a:cubicBezTo>
                    <a:cubicBezTo>
                      <a:pt x="122" y="290"/>
                      <a:pt x="111" y="284"/>
                      <a:pt x="111" y="278"/>
                    </a:cubicBezTo>
                    <a:cubicBezTo>
                      <a:pt x="111" y="276"/>
                      <a:pt x="111" y="276"/>
                      <a:pt x="112" y="272"/>
                    </a:cubicBezTo>
                    <a:cubicBezTo>
                      <a:pt x="126" y="238"/>
                      <a:pt x="138" y="213"/>
                      <a:pt x="153" y="172"/>
                    </a:cubicBezTo>
                    <a:cubicBezTo>
                      <a:pt x="154" y="169"/>
                      <a:pt x="153" y="165"/>
                      <a:pt x="150" y="165"/>
                    </a:cubicBezTo>
                    <a:cubicBezTo>
                      <a:pt x="146" y="165"/>
                      <a:pt x="136" y="169"/>
                      <a:pt x="126" y="175"/>
                    </a:cubicBezTo>
                    <a:cubicBezTo>
                      <a:pt x="125" y="177"/>
                      <a:pt x="121" y="174"/>
                      <a:pt x="121" y="173"/>
                    </a:cubicBezTo>
                    <a:cubicBezTo>
                      <a:pt x="121" y="170"/>
                      <a:pt x="123" y="167"/>
                      <a:pt x="126" y="163"/>
                    </a:cubicBezTo>
                    <a:cubicBezTo>
                      <a:pt x="134" y="154"/>
                      <a:pt x="171" y="128"/>
                      <a:pt x="195" y="128"/>
                    </a:cubicBezTo>
                    <a:cubicBezTo>
                      <a:pt x="199" y="128"/>
                      <a:pt x="205" y="137"/>
                      <a:pt x="205" y="141"/>
                    </a:cubicBezTo>
                    <a:cubicBezTo>
                      <a:pt x="205" y="144"/>
                      <a:pt x="202" y="151"/>
                      <a:pt x="201" y="154"/>
                    </a:cubicBezTo>
                    <a:cubicBezTo>
                      <a:pt x="182" y="197"/>
                      <a:pt x="176" y="218"/>
                      <a:pt x="164" y="247"/>
                    </a:cubicBezTo>
                    <a:cubicBezTo>
                      <a:pt x="163" y="251"/>
                      <a:pt x="166" y="252"/>
                      <a:pt x="169" y="252"/>
                    </a:cubicBezTo>
                    <a:cubicBezTo>
                      <a:pt x="172" y="252"/>
                      <a:pt x="182" y="247"/>
                      <a:pt x="196" y="235"/>
                    </a:cubicBezTo>
                    <a:cubicBezTo>
                      <a:pt x="201" y="231"/>
                      <a:pt x="202" y="231"/>
                      <a:pt x="204" y="231"/>
                    </a:cubicBezTo>
                    <a:cubicBezTo>
                      <a:pt x="205" y="231"/>
                      <a:pt x="207" y="232"/>
                      <a:pt x="207" y="234"/>
                    </a:cubicBezTo>
                    <a:cubicBezTo>
                      <a:pt x="207" y="237"/>
                      <a:pt x="205" y="242"/>
                      <a:pt x="201" y="247"/>
                    </a:cubicBezTo>
                    <a:close/>
                    <a:moveTo>
                      <a:pt x="192" y="98"/>
                    </a:moveTo>
                    <a:cubicBezTo>
                      <a:pt x="188" y="98"/>
                      <a:pt x="185" y="96"/>
                      <a:pt x="182" y="95"/>
                    </a:cubicBezTo>
                    <a:cubicBezTo>
                      <a:pt x="177" y="91"/>
                      <a:pt x="173" y="85"/>
                      <a:pt x="173" y="76"/>
                    </a:cubicBezTo>
                    <a:cubicBezTo>
                      <a:pt x="173" y="65"/>
                      <a:pt x="179" y="57"/>
                      <a:pt x="186" y="52"/>
                    </a:cubicBezTo>
                    <a:cubicBezTo>
                      <a:pt x="190" y="49"/>
                      <a:pt x="195" y="48"/>
                      <a:pt x="198" y="48"/>
                    </a:cubicBezTo>
                    <a:cubicBezTo>
                      <a:pt x="213" y="48"/>
                      <a:pt x="219" y="59"/>
                      <a:pt x="219" y="70"/>
                    </a:cubicBezTo>
                    <a:cubicBezTo>
                      <a:pt x="219" y="82"/>
                      <a:pt x="206" y="98"/>
                      <a:pt x="19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18801AD-B570-DCA0-EA60-1C765B84F902}"/>
                  </a:ext>
                </a:extLst>
              </p:cNvPr>
              <p:cNvSpPr/>
              <p:nvPr/>
            </p:nvSpPr>
            <p:spPr>
              <a:xfrm>
                <a:off x="2689543" y="2010311"/>
                <a:ext cx="1885826" cy="1323439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Pour passer d’un niveau</a:t>
                </a:r>
                <a:b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</a:br>
                <a:r>
                  <a:rPr kumimoji="0" lang="fr-FR" sz="10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de puces à un autre :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fr-FR" sz="10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Sélectionner la ligne souhaitée et utiliser la tabulation vers l’avant ou vers l’arrière 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D718C6B-04A0-D24A-DA0B-4EF94B323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687" y="3918177"/>
              <a:ext cx="649605" cy="279527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DB3870-9CA7-67C4-EA03-F67EF0970BF8}"/>
              </a:ext>
            </a:extLst>
          </p:cNvPr>
          <p:cNvGrpSpPr/>
          <p:nvPr/>
        </p:nvGrpSpPr>
        <p:grpSpPr>
          <a:xfrm>
            <a:off x="12430394" y="1914902"/>
            <a:ext cx="1885826" cy="2543771"/>
            <a:chOff x="511520" y="2588002"/>
            <a:chExt cx="1885826" cy="2543771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7DDE46F6-D387-27CA-5CDD-6BED8DA4FD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1708" y="2588002"/>
              <a:ext cx="425450" cy="425450"/>
            </a:xfrm>
            <a:custGeom>
              <a:avLst/>
              <a:gdLst>
                <a:gd name="T0" fmla="*/ 173 w 346"/>
                <a:gd name="T1" fmla="*/ 0 h 346"/>
                <a:gd name="T2" fmla="*/ 0 w 346"/>
                <a:gd name="T3" fmla="*/ 173 h 346"/>
                <a:gd name="T4" fmla="*/ 173 w 346"/>
                <a:gd name="T5" fmla="*/ 346 h 346"/>
                <a:gd name="T6" fmla="*/ 346 w 346"/>
                <a:gd name="T7" fmla="*/ 173 h 346"/>
                <a:gd name="T8" fmla="*/ 173 w 346"/>
                <a:gd name="T9" fmla="*/ 0 h 346"/>
                <a:gd name="T10" fmla="*/ 201 w 346"/>
                <a:gd name="T11" fmla="*/ 247 h 346"/>
                <a:gd name="T12" fmla="*/ 128 w 346"/>
                <a:gd name="T13" fmla="*/ 290 h 346"/>
                <a:gd name="T14" fmla="*/ 111 w 346"/>
                <a:gd name="T15" fmla="*/ 278 h 346"/>
                <a:gd name="T16" fmla="*/ 112 w 346"/>
                <a:gd name="T17" fmla="*/ 272 h 346"/>
                <a:gd name="T18" fmla="*/ 153 w 346"/>
                <a:gd name="T19" fmla="*/ 172 h 346"/>
                <a:gd name="T20" fmla="*/ 150 w 346"/>
                <a:gd name="T21" fmla="*/ 165 h 346"/>
                <a:gd name="T22" fmla="*/ 126 w 346"/>
                <a:gd name="T23" fmla="*/ 175 h 346"/>
                <a:gd name="T24" fmla="*/ 121 w 346"/>
                <a:gd name="T25" fmla="*/ 173 h 346"/>
                <a:gd name="T26" fmla="*/ 126 w 346"/>
                <a:gd name="T27" fmla="*/ 163 h 346"/>
                <a:gd name="T28" fmla="*/ 195 w 346"/>
                <a:gd name="T29" fmla="*/ 128 h 346"/>
                <a:gd name="T30" fmla="*/ 205 w 346"/>
                <a:gd name="T31" fmla="*/ 141 h 346"/>
                <a:gd name="T32" fmla="*/ 201 w 346"/>
                <a:gd name="T33" fmla="*/ 154 h 346"/>
                <a:gd name="T34" fmla="*/ 164 w 346"/>
                <a:gd name="T35" fmla="*/ 247 h 346"/>
                <a:gd name="T36" fmla="*/ 169 w 346"/>
                <a:gd name="T37" fmla="*/ 252 h 346"/>
                <a:gd name="T38" fmla="*/ 196 w 346"/>
                <a:gd name="T39" fmla="*/ 235 h 346"/>
                <a:gd name="T40" fmla="*/ 204 w 346"/>
                <a:gd name="T41" fmla="*/ 231 h 346"/>
                <a:gd name="T42" fmla="*/ 207 w 346"/>
                <a:gd name="T43" fmla="*/ 234 h 346"/>
                <a:gd name="T44" fmla="*/ 201 w 346"/>
                <a:gd name="T45" fmla="*/ 247 h 346"/>
                <a:gd name="T46" fmla="*/ 192 w 346"/>
                <a:gd name="T47" fmla="*/ 98 h 346"/>
                <a:gd name="T48" fmla="*/ 182 w 346"/>
                <a:gd name="T49" fmla="*/ 95 h 346"/>
                <a:gd name="T50" fmla="*/ 173 w 346"/>
                <a:gd name="T51" fmla="*/ 76 h 346"/>
                <a:gd name="T52" fmla="*/ 186 w 346"/>
                <a:gd name="T53" fmla="*/ 52 h 346"/>
                <a:gd name="T54" fmla="*/ 198 w 346"/>
                <a:gd name="T55" fmla="*/ 48 h 346"/>
                <a:gd name="T56" fmla="*/ 219 w 346"/>
                <a:gd name="T57" fmla="*/ 70 h 346"/>
                <a:gd name="T58" fmla="*/ 192 w 346"/>
                <a:gd name="T59" fmla="*/ 98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6" h="346">
                  <a:moveTo>
                    <a:pt x="173" y="0"/>
                  </a:moveTo>
                  <a:cubicBezTo>
                    <a:pt x="78" y="0"/>
                    <a:pt x="0" y="78"/>
                    <a:pt x="0" y="173"/>
                  </a:cubicBezTo>
                  <a:cubicBezTo>
                    <a:pt x="0" y="268"/>
                    <a:pt x="78" y="346"/>
                    <a:pt x="173" y="346"/>
                  </a:cubicBezTo>
                  <a:cubicBezTo>
                    <a:pt x="268" y="346"/>
                    <a:pt x="346" y="268"/>
                    <a:pt x="346" y="173"/>
                  </a:cubicBezTo>
                  <a:cubicBezTo>
                    <a:pt x="346" y="78"/>
                    <a:pt x="268" y="0"/>
                    <a:pt x="173" y="0"/>
                  </a:cubicBezTo>
                  <a:close/>
                  <a:moveTo>
                    <a:pt x="201" y="247"/>
                  </a:moveTo>
                  <a:cubicBezTo>
                    <a:pt x="182" y="270"/>
                    <a:pt x="143" y="290"/>
                    <a:pt x="128" y="290"/>
                  </a:cubicBezTo>
                  <a:cubicBezTo>
                    <a:pt x="122" y="290"/>
                    <a:pt x="111" y="284"/>
                    <a:pt x="111" y="278"/>
                  </a:cubicBezTo>
                  <a:cubicBezTo>
                    <a:pt x="111" y="276"/>
                    <a:pt x="111" y="276"/>
                    <a:pt x="112" y="272"/>
                  </a:cubicBezTo>
                  <a:cubicBezTo>
                    <a:pt x="126" y="238"/>
                    <a:pt x="138" y="213"/>
                    <a:pt x="153" y="172"/>
                  </a:cubicBezTo>
                  <a:cubicBezTo>
                    <a:pt x="154" y="169"/>
                    <a:pt x="153" y="165"/>
                    <a:pt x="150" y="165"/>
                  </a:cubicBezTo>
                  <a:cubicBezTo>
                    <a:pt x="146" y="165"/>
                    <a:pt x="136" y="169"/>
                    <a:pt x="126" y="175"/>
                  </a:cubicBezTo>
                  <a:cubicBezTo>
                    <a:pt x="125" y="177"/>
                    <a:pt x="121" y="174"/>
                    <a:pt x="121" y="173"/>
                  </a:cubicBezTo>
                  <a:cubicBezTo>
                    <a:pt x="121" y="170"/>
                    <a:pt x="123" y="167"/>
                    <a:pt x="126" y="163"/>
                  </a:cubicBezTo>
                  <a:cubicBezTo>
                    <a:pt x="134" y="154"/>
                    <a:pt x="171" y="128"/>
                    <a:pt x="195" y="128"/>
                  </a:cubicBezTo>
                  <a:cubicBezTo>
                    <a:pt x="199" y="128"/>
                    <a:pt x="205" y="137"/>
                    <a:pt x="205" y="141"/>
                  </a:cubicBezTo>
                  <a:cubicBezTo>
                    <a:pt x="205" y="144"/>
                    <a:pt x="202" y="151"/>
                    <a:pt x="201" y="154"/>
                  </a:cubicBezTo>
                  <a:cubicBezTo>
                    <a:pt x="182" y="197"/>
                    <a:pt x="176" y="218"/>
                    <a:pt x="164" y="247"/>
                  </a:cubicBezTo>
                  <a:cubicBezTo>
                    <a:pt x="163" y="251"/>
                    <a:pt x="166" y="252"/>
                    <a:pt x="169" y="252"/>
                  </a:cubicBezTo>
                  <a:cubicBezTo>
                    <a:pt x="172" y="252"/>
                    <a:pt x="182" y="247"/>
                    <a:pt x="196" y="235"/>
                  </a:cubicBezTo>
                  <a:cubicBezTo>
                    <a:pt x="201" y="231"/>
                    <a:pt x="202" y="231"/>
                    <a:pt x="204" y="231"/>
                  </a:cubicBezTo>
                  <a:cubicBezTo>
                    <a:pt x="205" y="231"/>
                    <a:pt x="207" y="232"/>
                    <a:pt x="207" y="234"/>
                  </a:cubicBezTo>
                  <a:cubicBezTo>
                    <a:pt x="207" y="237"/>
                    <a:pt x="205" y="242"/>
                    <a:pt x="201" y="247"/>
                  </a:cubicBezTo>
                  <a:close/>
                  <a:moveTo>
                    <a:pt x="192" y="98"/>
                  </a:moveTo>
                  <a:cubicBezTo>
                    <a:pt x="188" y="98"/>
                    <a:pt x="185" y="96"/>
                    <a:pt x="182" y="95"/>
                  </a:cubicBezTo>
                  <a:cubicBezTo>
                    <a:pt x="177" y="91"/>
                    <a:pt x="173" y="85"/>
                    <a:pt x="173" y="76"/>
                  </a:cubicBezTo>
                  <a:cubicBezTo>
                    <a:pt x="173" y="65"/>
                    <a:pt x="179" y="57"/>
                    <a:pt x="186" y="52"/>
                  </a:cubicBezTo>
                  <a:cubicBezTo>
                    <a:pt x="190" y="49"/>
                    <a:pt x="195" y="48"/>
                    <a:pt x="198" y="48"/>
                  </a:cubicBezTo>
                  <a:cubicBezTo>
                    <a:pt x="213" y="48"/>
                    <a:pt x="219" y="59"/>
                    <a:pt x="219" y="70"/>
                  </a:cubicBezTo>
                  <a:cubicBezTo>
                    <a:pt x="219" y="82"/>
                    <a:pt x="206" y="98"/>
                    <a:pt x="192" y="9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A8054FE-630A-C09E-D4ED-0D5E6FECE5DF}"/>
                </a:ext>
              </a:extLst>
            </p:cNvPr>
            <p:cNvSpPr/>
            <p:nvPr/>
          </p:nvSpPr>
          <p:spPr>
            <a:xfrm>
              <a:off x="511520" y="2946559"/>
              <a:ext cx="1885826" cy="218521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Pour changer d’image 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9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01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Supprimer l’image</a:t>
              </a:r>
              <a:b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 place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Cliquer sur l’icone</a:t>
              </a:r>
              <a:b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au milieu du bloc 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10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Sélectionner l’image souhaitée dans votre ordinateur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err="1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Methode</a:t>
              </a:r>
              <a:r>
                <a:rPr kumimoji="0" lang="fr-FR" sz="9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02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9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Clique-droit sur l’image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fr-FR" sz="9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« changer d’image »</a:t>
              </a:r>
              <a:endParaRPr kumimoji="0" lang="fr-FR" sz="9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defRPr/>
              </a:pPr>
              <a:r>
                <a:rPr lang="fr-FR" sz="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Sélectionner la source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492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22AD130-DC09-902D-E926-24DC2866A2D3}"/>
              </a:ext>
            </a:extLst>
          </p:cNvPr>
          <p:cNvCxnSpPr>
            <a:cxnSpLocks/>
          </p:cNvCxnSpPr>
          <p:nvPr/>
        </p:nvCxnSpPr>
        <p:spPr>
          <a:xfrm>
            <a:off x="599881" y="6129338"/>
            <a:ext cx="11016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Une image contenant logo&#10;&#10;Description générée automatiquement">
            <a:extLst>
              <a:ext uri="{FF2B5EF4-FFF2-40B4-BE49-F238E27FC236}">
                <a16:creationId xmlns:a16="http://schemas.microsoft.com/office/drawing/2014/main" id="{C53195F7-91C7-0F2F-A881-3A6C21A5D0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972389"/>
            <a:ext cx="5486400" cy="99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3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25C80E7-E713-22F4-9EF3-F77D4689D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9E44F6-E124-E184-9C8C-1A7CAA13D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881" y="1460676"/>
            <a:ext cx="11004956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04BE6A-0BB2-45B5-B253-F0F69CEBDB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8425" y="6230552"/>
            <a:ext cx="476412" cy="276999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r">
              <a:defRPr sz="1200">
                <a:solidFill>
                  <a:schemeClr val="tx2"/>
                </a:solidFill>
                <a:latin typeface="+mj-lt"/>
              </a:defRPr>
            </a:lvl1pPr>
          </a:lstStyle>
          <a:p>
            <a:fld id="{498F609D-78BB-49D0-9A5A-E2ED59C531E9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AA5A0C9-E11D-12AD-7C86-843357B4FF0F}"/>
              </a:ext>
            </a:extLst>
          </p:cNvPr>
          <p:cNvCxnSpPr>
            <a:cxnSpLocks/>
          </p:cNvCxnSpPr>
          <p:nvPr/>
        </p:nvCxnSpPr>
        <p:spPr>
          <a:xfrm>
            <a:off x="599881" y="6129338"/>
            <a:ext cx="11016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 descr="Une image contenant logo&#10;&#10;Description générée automatiquement">
            <a:extLst>
              <a:ext uri="{FF2B5EF4-FFF2-40B4-BE49-F238E27FC236}">
                <a16:creationId xmlns:a16="http://schemas.microsoft.com/office/drawing/2014/main" id="{EEB475B4-D42E-7FD4-012D-1E435EE2AE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81" y="6297416"/>
            <a:ext cx="793801" cy="143271"/>
          </a:xfrm>
          <a:prstGeom prst="rect">
            <a:avLst/>
          </a:prstGeom>
        </p:spPr>
      </p:pic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8FD628C1-9210-1AC9-2697-29815FDA75B9}"/>
              </a:ext>
            </a:extLst>
          </p:cNvPr>
          <p:cNvCxnSpPr>
            <a:cxnSpLocks/>
          </p:cNvCxnSpPr>
          <p:nvPr/>
        </p:nvCxnSpPr>
        <p:spPr>
          <a:xfrm>
            <a:off x="711799" y="1129225"/>
            <a:ext cx="516926" cy="0"/>
          </a:xfrm>
          <a:prstGeom prst="line">
            <a:avLst/>
          </a:prstGeom>
          <a:ln w="412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space réservé du pied de page 31">
            <a:extLst>
              <a:ext uri="{FF2B5EF4-FFF2-40B4-BE49-F238E27FC236}">
                <a16:creationId xmlns:a16="http://schemas.microsoft.com/office/drawing/2014/main" id="{ACC1B755-9B81-42FB-C4D2-898660DC9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6245940"/>
            <a:ext cx="3105150" cy="24622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35" name="Espace réservé de la date 34">
            <a:extLst>
              <a:ext uri="{FF2B5EF4-FFF2-40B4-BE49-F238E27FC236}">
                <a16:creationId xmlns:a16="http://schemas.microsoft.com/office/drawing/2014/main" id="{2669561D-4B91-2DB2-2B0C-F5C2A9DBB8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3837" y="5827502"/>
            <a:ext cx="1901000" cy="276999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A0F70AFA-110A-4A2E-B6F0-56F8C7375099}" type="datetime2">
              <a:rPr lang="fr-FR" smtClean="0"/>
              <a:t>lundi 24 août 2026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300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1" r:id="rId2"/>
    <p:sldLayoutId id="2147483670" r:id="rId3"/>
    <p:sldLayoutId id="2147483674" r:id="rId4"/>
    <p:sldLayoutId id="2147483675" r:id="rId5"/>
    <p:sldLayoutId id="2147483678" r:id="rId6"/>
    <p:sldLayoutId id="2147483679" r:id="rId7"/>
    <p:sldLayoutId id="2147483680" r:id="rId8"/>
    <p:sldLayoutId id="2147483683" r:id="rId9"/>
    <p:sldLayoutId id="2147483684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1pPr>
      <a:lvl2pPr marL="452438" indent="-2286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717550" indent="-2286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82663" indent="-2286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1169988" indent="-22860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0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0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008CB2-7969-B103-642C-8DB7D47FC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1547867"/>
            <a:ext cx="11004956" cy="1983748"/>
          </a:xfrm>
        </p:spPr>
        <p:txBody>
          <a:bodyPr/>
          <a:lstStyle/>
          <a:p>
            <a:r>
              <a:rPr lang="fr-FR" dirty="0"/>
              <a:t>PIB – R-ColorLINE</a:t>
            </a:r>
            <a:r>
              <a:rPr lang="fr-FR" b="1" baseline="30000" dirty="0"/>
              <a:t>®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9147622-ADBE-C6AA-926A-618355B19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0AFA-110A-4A2E-B6F0-56F8C7375099}" type="datetime2">
              <a:rPr lang="fr-FR" smtClean="0"/>
              <a:t>lundi 24 août 2026</a:t>
            </a:fld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7A16270-C7B6-B6BE-7551-0056BF9B1E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Lancement – Septembre 2026</a:t>
            </a:r>
            <a:endParaRPr lang="fr-FR" b="0" dirty="0"/>
          </a:p>
        </p:txBody>
      </p:sp>
    </p:spTree>
    <p:extLst>
      <p:ext uri="{BB962C8B-B14F-4D97-AF65-F5344CB8AC3E}">
        <p14:creationId xmlns:p14="http://schemas.microsoft.com/office/powerpoint/2010/main" val="1306401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A31116-9EEF-FD65-4011-71AAC882F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1547867"/>
            <a:ext cx="11004956" cy="1983748"/>
          </a:xfrm>
        </p:spPr>
        <p:txBody>
          <a:bodyPr/>
          <a:lstStyle/>
          <a:p>
            <a:r>
              <a:rPr lang="fr-FR" dirty="0"/>
              <a:t>Nouvelle bouche </a:t>
            </a:r>
            <a:br>
              <a:rPr lang="fr-FR" dirty="0"/>
            </a:br>
            <a:r>
              <a:rPr lang="fr-FR" dirty="0"/>
              <a:t>R-ColorLINE</a:t>
            </a:r>
            <a:r>
              <a:rPr lang="fr-FR" b="1" baseline="30000" dirty="0"/>
              <a:t>®</a:t>
            </a:r>
            <a:endParaRPr lang="fr-FR" baseline="30000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90874D8-3AD9-B22C-0703-99EEA2ECB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0AFA-110A-4A2E-B6F0-56F8C7375099}" type="datetime2">
              <a:rPr lang="fr-FR" smtClean="0"/>
              <a:pPr/>
              <a:t>lundi 24 août 2026</a:t>
            </a:fld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AD60CD2-119F-31D1-5FD2-4999EF3341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Claim et USP</a:t>
            </a:r>
          </a:p>
        </p:txBody>
      </p:sp>
    </p:spTree>
    <p:extLst>
      <p:ext uri="{BB962C8B-B14F-4D97-AF65-F5344CB8AC3E}">
        <p14:creationId xmlns:p14="http://schemas.microsoft.com/office/powerpoint/2010/main" val="2588514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C33C6-1285-2909-1EE1-4C0C98615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0A97FF1-65F6-C6BA-952D-F4604AB3D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fr-FR" dirty="0"/>
              <a:t>La liberté du design dans l’univers ColorLINE</a:t>
            </a:r>
            <a:r>
              <a:rPr lang="fr-FR" b="1" baseline="30000" dirty="0"/>
              <a:t>®</a:t>
            </a:r>
            <a:r>
              <a:rPr lang="fr-FR" dirty="0"/>
              <a:t> 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40690313-5B81-4AE9-469C-2FBF8B2F99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9139" y="3429000"/>
            <a:ext cx="10226439" cy="4351338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/>
              <a:t>Une gamme design complète pour répondre à tous les projets</a:t>
            </a:r>
          </a:p>
          <a:p>
            <a:pPr marL="0" indent="0">
              <a:buNone/>
            </a:pPr>
            <a:endParaRPr lang="fr-FR" sz="2000" dirty="0"/>
          </a:p>
          <a:p>
            <a:pPr fontAlgn="t"/>
            <a:r>
              <a:rPr lang="fr-FR" b="1" dirty="0">
                <a:latin typeface="+mn-lt"/>
              </a:rPr>
              <a:t>ColorLINE</a:t>
            </a:r>
            <a:r>
              <a:rPr lang="fr-FR" b="1" baseline="30000" dirty="0"/>
              <a:t>®</a:t>
            </a:r>
            <a:r>
              <a:rPr lang="fr-FR" b="1" dirty="0">
                <a:latin typeface="+mn-lt"/>
              </a:rPr>
              <a:t> carré</a:t>
            </a:r>
            <a:r>
              <a:rPr lang="fr-FR" dirty="0">
                <a:latin typeface="+mn-lt"/>
              </a:rPr>
              <a:t> : lignes contemporaines, architectures marquées</a:t>
            </a:r>
          </a:p>
          <a:p>
            <a:pPr marL="0" indent="0" fontAlgn="t">
              <a:buNone/>
            </a:pPr>
            <a:r>
              <a:rPr lang="fr-FR" sz="1600" dirty="0">
                <a:latin typeface="+mn-lt"/>
              </a:rPr>
              <a:t> </a:t>
            </a:r>
            <a:r>
              <a:rPr lang="fr-FR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fr-FR" sz="1400" i="1" dirty="0">
                <a:latin typeface="+mn-lt"/>
              </a:rPr>
              <a:t>Idéal pour les projets avec </a:t>
            </a:r>
            <a:r>
              <a:rPr lang="fr-FR" sz="1400" b="1" i="1" dirty="0">
                <a:latin typeface="+mn-lt"/>
              </a:rPr>
              <a:t>double flux </a:t>
            </a:r>
            <a:r>
              <a:rPr lang="fr-FR" sz="1400" i="1" dirty="0">
                <a:latin typeface="+mn-lt"/>
              </a:rPr>
              <a:t>ou </a:t>
            </a:r>
            <a:r>
              <a:rPr lang="fr-FR" sz="1400" b="1" i="1" dirty="0" err="1">
                <a:latin typeface="+mn-lt"/>
              </a:rPr>
              <a:t>SensAIR</a:t>
            </a:r>
            <a:endParaRPr lang="fr-FR" sz="1400" b="1" i="1" dirty="0">
              <a:latin typeface="+mn-lt"/>
            </a:endParaRPr>
          </a:p>
          <a:p>
            <a:pPr marL="223838" lvl="1" indent="0" fontAlgn="t">
              <a:buNone/>
            </a:pPr>
            <a:endParaRPr lang="fr-FR" b="1" dirty="0"/>
          </a:p>
          <a:p>
            <a:pPr fontAlgn="t"/>
            <a:r>
              <a:rPr lang="fr-FR" b="1" dirty="0">
                <a:latin typeface="+mn-lt"/>
              </a:rPr>
              <a:t>R‑ColorLINE</a:t>
            </a:r>
            <a:r>
              <a:rPr lang="fr-FR" b="1" baseline="30000" dirty="0"/>
              <a:t>®</a:t>
            </a:r>
            <a:r>
              <a:rPr lang="fr-FR" b="1" dirty="0">
                <a:latin typeface="+mn-lt"/>
              </a:rPr>
              <a:t> ronde</a:t>
            </a:r>
            <a:r>
              <a:rPr lang="fr-FR" dirty="0">
                <a:latin typeface="+mn-lt"/>
              </a:rPr>
              <a:t> : douceur visuelle, intégration discrète et universelle</a:t>
            </a:r>
          </a:p>
          <a:p>
            <a:pPr marL="0" indent="0">
              <a:buNone/>
            </a:pPr>
            <a:r>
              <a:rPr lang="fr-FR" dirty="0"/>
              <a:t> </a:t>
            </a: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Idéal pour les projets avec</a:t>
            </a:r>
            <a:r>
              <a:rPr lang="fr-FR" sz="16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EasyHOME</a:t>
            </a:r>
            <a:r>
              <a:rPr lang="fr-FR" sz="16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intégration dès septembre dans les kits</a:t>
            </a:r>
            <a:endParaRPr lang="fr-FR" sz="1600" b="1" i="1" dirty="0"/>
          </a:p>
          <a:p>
            <a:pPr marL="0" indent="0">
              <a:buNone/>
            </a:pPr>
            <a:endParaRPr lang="fr-FR" sz="1600" dirty="0">
              <a:latin typeface="+mn-lt"/>
            </a:endParaRPr>
          </a:p>
          <a:p>
            <a:endParaRPr lang="fr-FR" sz="1600" dirty="0"/>
          </a:p>
        </p:txBody>
      </p:sp>
      <p:pic>
        <p:nvPicPr>
          <p:cNvPr id="11" name="Picture 2" descr="Une image contenant conception, art&#10;&#10;Le contenu généré par l’IA peut être incorrect.">
            <a:extLst>
              <a:ext uri="{FF2B5EF4-FFF2-40B4-BE49-F238E27FC236}">
                <a16:creationId xmlns:a16="http://schemas.microsoft.com/office/drawing/2014/main" id="{B3107BE3-0F4D-F70C-D404-77F988D08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772" y="1240116"/>
            <a:ext cx="2149964" cy="164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3C96418-5B1A-1D07-2D53-079AD11B7C6B}"/>
              </a:ext>
            </a:extLst>
          </p:cNvPr>
          <p:cNvSpPr txBox="1"/>
          <p:nvPr/>
        </p:nvSpPr>
        <p:spPr>
          <a:xfrm>
            <a:off x="6056252" y="2794039"/>
            <a:ext cx="1711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2"/>
                </a:solidFill>
                <a:latin typeface="+mj-lt"/>
              </a:rPr>
              <a:t>R-ColorLINE</a:t>
            </a:r>
            <a:r>
              <a:rPr lang="fr-FR" sz="1400" baseline="30000" dirty="0">
                <a:solidFill>
                  <a:schemeClr val="tx2"/>
                </a:solidFill>
                <a:latin typeface="+mj-lt"/>
              </a:rPr>
              <a:t>®</a:t>
            </a:r>
            <a:r>
              <a:rPr lang="fr-FR" sz="1400" dirty="0">
                <a:solidFill>
                  <a:schemeClr val="tx2"/>
                </a:solidFill>
                <a:latin typeface="+mj-lt"/>
              </a:rPr>
              <a:t>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6026D7A-9ACB-B724-38FF-C016D7CB31DE}"/>
              </a:ext>
            </a:extLst>
          </p:cNvPr>
          <p:cNvSpPr txBox="1"/>
          <p:nvPr/>
        </p:nvSpPr>
        <p:spPr>
          <a:xfrm>
            <a:off x="3350259" y="2794039"/>
            <a:ext cx="1489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2"/>
                </a:solidFill>
                <a:latin typeface="+mj-lt"/>
              </a:rPr>
              <a:t>ColorLINE</a:t>
            </a:r>
            <a:r>
              <a:rPr lang="fr-FR" sz="1400" baseline="30000" dirty="0">
                <a:solidFill>
                  <a:schemeClr val="tx2"/>
                </a:solidFill>
                <a:latin typeface="+mj-lt"/>
              </a:rPr>
              <a:t>®</a:t>
            </a:r>
            <a:r>
              <a:rPr lang="fr-FR" sz="1400" dirty="0">
                <a:solidFill>
                  <a:schemeClr val="tx2"/>
                </a:solidFill>
                <a:latin typeface="+mj-lt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FC6D3B-463E-9062-56FD-A0D81E38D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312" y="1317522"/>
            <a:ext cx="1272650" cy="149364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73A420-5F0F-C98B-E87D-4A4B12188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8829" y="1626802"/>
            <a:ext cx="1009131" cy="1184369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C7527D1-D337-89BC-80A8-178D29841D34}"/>
              </a:ext>
            </a:extLst>
          </p:cNvPr>
          <p:cNvSpPr/>
          <p:nvPr/>
        </p:nvSpPr>
        <p:spPr>
          <a:xfrm rot="20739647">
            <a:off x="7729386" y="1480176"/>
            <a:ext cx="2020186" cy="648586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NOUVEAUTÉ</a:t>
            </a:r>
          </a:p>
          <a:p>
            <a:pPr algn="ctr"/>
            <a:r>
              <a:rPr lang="fr-FR" dirty="0"/>
              <a:t>septembre 2026</a:t>
            </a:r>
          </a:p>
        </p:txBody>
      </p:sp>
    </p:spTree>
    <p:extLst>
      <p:ext uri="{BB962C8B-B14F-4D97-AF65-F5344CB8AC3E}">
        <p14:creationId xmlns:p14="http://schemas.microsoft.com/office/powerpoint/2010/main" val="200880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9C4C4-B90F-23C5-917E-F38C6EE5B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E62F055-1209-E93E-7CFF-F64AA919C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fr-FR" dirty="0"/>
              <a:t>R-ColorLINE</a:t>
            </a:r>
            <a:r>
              <a:rPr lang="fr-FR" b="1" baseline="30000" dirty="0"/>
              <a:t>®</a:t>
            </a:r>
            <a:r>
              <a:rPr lang="fr-FR" dirty="0"/>
              <a:t> – Quand la ventilation se fait oublier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505CA28E-321A-0E0C-F2A0-0A6EBBBFD7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90847" y="3242529"/>
            <a:ext cx="7601153" cy="3091479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/>
              <a:t>Nouvelle bouche design et compacte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>
                <a:latin typeface="+mn-lt"/>
              </a:rPr>
              <a:t>Bouche design multi-position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>
                <a:latin typeface="+mn-lt"/>
              </a:rPr>
              <a:t>Diamètre adaptable aux variations de chantiers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>
                <a:latin typeface="+mn-lt"/>
              </a:rPr>
              <a:t>Face peignable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1400" dirty="0">
                <a:latin typeface="+mn-lt"/>
              </a:rPr>
              <a:t>Fabrication française à partir de plastique recyclé</a:t>
            </a:r>
          </a:p>
          <a:p>
            <a:pPr marL="0" indent="0">
              <a:buNone/>
            </a:pPr>
            <a:endParaRPr lang="fr-FR" sz="2000" dirty="0"/>
          </a:p>
          <a:p>
            <a:endParaRPr lang="fr-FR" sz="1600" dirty="0">
              <a:latin typeface="+mn-lt"/>
            </a:endParaRPr>
          </a:p>
          <a:p>
            <a:endParaRPr lang="fr-FR" sz="1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953421-9EED-4251-F785-71598F7E94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895" b="19416"/>
          <a:stretch>
            <a:fillRect/>
          </a:stretch>
        </p:blipFill>
        <p:spPr>
          <a:xfrm>
            <a:off x="0" y="1659914"/>
            <a:ext cx="4427151" cy="3775793"/>
          </a:xfrm>
          <a:prstGeom prst="flowChartDelay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2AF075-CA56-FC7E-DF2E-FBD6BA41E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762" y="1659914"/>
            <a:ext cx="1272650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22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71777F5-2F09-1CB3-B6CB-D6CDB6700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design rond épuré pour une intégration invisible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6F0B08E-A609-BCD1-8D0B-026C1CA53C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17696" y="1868039"/>
            <a:ext cx="6051817" cy="584377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Face peignable</a:t>
            </a:r>
          </a:p>
          <a:p>
            <a:pPr marL="0" indent="0">
              <a:buNone/>
            </a:pPr>
            <a:r>
              <a:rPr lang="fr-FR" sz="1400" i="1" dirty="0">
                <a:latin typeface="+mn-lt"/>
              </a:rPr>
              <a:t>Pour une intégration parfaite au mur ou au plafond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7659684-B07B-A5D6-DCB9-2FE47F10238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291763" y="5892800"/>
            <a:ext cx="1900237" cy="276225"/>
          </a:xfrm>
        </p:spPr>
        <p:txBody>
          <a:bodyPr/>
          <a:lstStyle/>
          <a:p>
            <a:fld id="{A0F70AFA-110A-4A2E-B6F0-56F8C7375099}" type="datetime2">
              <a:rPr lang="fr-FR" smtClean="0"/>
              <a:pPr/>
              <a:t>lundi 24 août 2026</a:t>
            </a:fld>
            <a:endParaRPr lang="fr-FR" dirty="0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B1597763-9000-25CA-1889-9FF365DFBFD0}"/>
              </a:ext>
            </a:extLst>
          </p:cNvPr>
          <p:cNvSpPr txBox="1">
            <a:spLocks/>
          </p:cNvSpPr>
          <p:nvPr/>
        </p:nvSpPr>
        <p:spPr>
          <a:xfrm>
            <a:off x="3517696" y="3096701"/>
            <a:ext cx="6879371" cy="10302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243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1755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82663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6998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dirty="0"/>
              <a:t>Une taille de plaque adaptée au besoin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400" i="1" dirty="0">
                <a:latin typeface="+mn-lt"/>
              </a:rPr>
              <a:t>Chaque diamètre dispose de sa propre taille de plaque pour une intégration optimale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400" i="1" dirty="0">
                <a:latin typeface="+mn-lt"/>
              </a:rPr>
              <a:t>- 180 mm pour le D125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400" i="1" dirty="0">
                <a:latin typeface="+mn-lt"/>
              </a:rPr>
              <a:t>- 145 mm pour le D80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0E5E07E-9ECE-6EAB-E0F3-8B0FC440A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226020" y="3096701"/>
            <a:ext cx="823569" cy="82610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EA99044-7F42-201B-FDDF-79E0CFC3E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049589" y="3198775"/>
            <a:ext cx="652306" cy="654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373AA50-6356-970C-2760-58E1B2204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1166" y="3358015"/>
            <a:ext cx="410548" cy="370386"/>
          </a:xfrm>
          <a:prstGeom prst="rect">
            <a:avLst/>
          </a:prstGeom>
        </p:spPr>
      </p:pic>
      <p:sp>
        <p:nvSpPr>
          <p:cNvPr id="27" name="Espace réservé du texte 6">
            <a:extLst>
              <a:ext uri="{FF2B5EF4-FFF2-40B4-BE49-F238E27FC236}">
                <a16:creationId xmlns:a16="http://schemas.microsoft.com/office/drawing/2014/main" id="{CC6A9D25-9D97-75F5-F310-F899F19E1A14}"/>
              </a:ext>
            </a:extLst>
          </p:cNvPr>
          <p:cNvSpPr txBox="1">
            <a:spLocks/>
          </p:cNvSpPr>
          <p:nvPr/>
        </p:nvSpPr>
        <p:spPr>
          <a:xfrm>
            <a:off x="3517695" y="4730194"/>
            <a:ext cx="6522598" cy="5843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243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1755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82663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6998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dirty="0"/>
              <a:t>Un design multi-position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400" i="1" dirty="0">
                <a:latin typeface="+mn-lt"/>
              </a:rPr>
              <a:t>Le design rond permet une installation multi-position particulièrement dans les angles de mur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A7E5738-3082-2ED1-2875-27EFE76EBB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0370"/>
          <a:stretch>
            <a:fillRect/>
          </a:stretch>
        </p:blipFill>
        <p:spPr>
          <a:xfrm rot="10800000" flipH="1">
            <a:off x="1201022" y="4434864"/>
            <a:ext cx="2026073" cy="949678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AEDA2E2-9246-3C7F-F764-6A7BEC5FC2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201022" y="1699574"/>
            <a:ext cx="1306786" cy="826109"/>
          </a:xfrm>
          <a:prstGeom prst="rect">
            <a:avLst/>
          </a:prstGeom>
        </p:spPr>
      </p:pic>
      <p:pic>
        <p:nvPicPr>
          <p:cNvPr id="12" name="Graphique 11" descr="Rouleau à peinture contour">
            <a:extLst>
              <a:ext uri="{FF2B5EF4-FFF2-40B4-BE49-F238E27FC236}">
                <a16:creationId xmlns:a16="http://schemas.microsoft.com/office/drawing/2014/main" id="{FE914606-D525-C33B-AFD3-99166A9241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2375742" y="1978444"/>
            <a:ext cx="567104" cy="574668"/>
          </a:xfrm>
          <a:prstGeom prst="rect">
            <a:avLst/>
          </a:prstGeom>
        </p:spPr>
      </p:pic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EAD4E7DA-29CD-2455-029F-87B5074FA13B}"/>
              </a:ext>
            </a:extLst>
          </p:cNvPr>
          <p:cNvCxnSpPr>
            <a:cxnSpLocks/>
          </p:cNvCxnSpPr>
          <p:nvPr/>
        </p:nvCxnSpPr>
        <p:spPr>
          <a:xfrm>
            <a:off x="1403286" y="3245622"/>
            <a:ext cx="570368" cy="4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1EFDF256-C5EE-059D-DEC8-7451AED58B63}"/>
              </a:ext>
            </a:extLst>
          </p:cNvPr>
          <p:cNvSpPr txBox="1"/>
          <p:nvPr/>
        </p:nvSpPr>
        <p:spPr>
          <a:xfrm>
            <a:off x="1417091" y="3052786"/>
            <a:ext cx="5565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chemeClr val="tx2"/>
                </a:solidFill>
              </a:rPr>
              <a:t>180 mm</a:t>
            </a: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7B0487BB-1D1D-5CF9-7651-4971448BF00E}"/>
              </a:ext>
            </a:extLst>
          </p:cNvPr>
          <p:cNvCxnSpPr>
            <a:cxnSpLocks/>
          </p:cNvCxnSpPr>
          <p:nvPr/>
        </p:nvCxnSpPr>
        <p:spPr>
          <a:xfrm>
            <a:off x="2187792" y="3253843"/>
            <a:ext cx="46244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E99DDDAE-0130-342B-B837-5D0FD1EED2CA}"/>
              </a:ext>
            </a:extLst>
          </p:cNvPr>
          <p:cNvSpPr txBox="1"/>
          <p:nvPr/>
        </p:nvSpPr>
        <p:spPr>
          <a:xfrm>
            <a:off x="2161099" y="3060005"/>
            <a:ext cx="5565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>
                <a:solidFill>
                  <a:schemeClr val="tx2"/>
                </a:solidFill>
              </a:rPr>
              <a:t>145 mm</a:t>
            </a:r>
          </a:p>
        </p:txBody>
      </p:sp>
    </p:spTree>
    <p:extLst>
      <p:ext uri="{BB962C8B-B14F-4D97-AF65-F5344CB8AC3E}">
        <p14:creationId xmlns:p14="http://schemas.microsoft.com/office/powerpoint/2010/main" val="2869690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B4EBD-8986-8AC8-6BE1-E74D80875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C7F8484-7EB9-EF1A-D88A-B1FE930C3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 confort durable pour les occupants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176434B-60F3-BA0D-DDD5-0817F874EBE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291763" y="5892800"/>
            <a:ext cx="1900237" cy="276225"/>
          </a:xfrm>
        </p:spPr>
        <p:txBody>
          <a:bodyPr/>
          <a:lstStyle/>
          <a:p>
            <a:fld id="{A0F70AFA-110A-4A2E-B6F0-56F8C7375099}" type="datetime2">
              <a:rPr lang="fr-FR" smtClean="0"/>
              <a:pPr/>
              <a:t>lundi 24 août 2026</a:t>
            </a:fld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24BB6BA-72DE-18C5-2A85-09CB3B0C5564}"/>
              </a:ext>
            </a:extLst>
          </p:cNvPr>
          <p:cNvGrpSpPr/>
          <p:nvPr/>
        </p:nvGrpSpPr>
        <p:grpSpPr>
          <a:xfrm>
            <a:off x="868086" y="1641021"/>
            <a:ext cx="2354834" cy="855613"/>
            <a:chOff x="3674773" y="1653467"/>
            <a:chExt cx="4064976" cy="154699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E5F27DC-1746-662A-4521-8F58FB567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4773" y="1653467"/>
              <a:ext cx="1546994" cy="1546994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24A8AA2-5169-E56F-538E-10AE0FFB6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6333967" y="1706812"/>
              <a:ext cx="1405782" cy="1493649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9B01419-7027-0DDF-A096-F53DD6760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31854" y="1832088"/>
              <a:ext cx="662997" cy="1310754"/>
            </a:xfrm>
            <a:prstGeom prst="rect">
              <a:avLst/>
            </a:prstGeom>
          </p:spPr>
        </p:pic>
      </p:grp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9078B1C9-105E-FCE7-79CC-54A841EC92D4}"/>
              </a:ext>
            </a:extLst>
          </p:cNvPr>
          <p:cNvSpPr txBox="1">
            <a:spLocks/>
          </p:cNvSpPr>
          <p:nvPr/>
        </p:nvSpPr>
        <p:spPr>
          <a:xfrm>
            <a:off x="3689710" y="1641021"/>
            <a:ext cx="8502289" cy="12851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243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1755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82663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6998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dirty="0"/>
              <a:t>Compatibilité maximale grâce au double joint PP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400" i="1" dirty="0">
                <a:latin typeface="+mn-lt"/>
              </a:rPr>
              <a:t>Grâce à son double joint PP, la bouche s’adapte facilement aux variations de diamètres des manchettes</a:t>
            </a:r>
          </a:p>
          <a:p>
            <a:pPr>
              <a:buFontTx/>
              <a:buChar char="-"/>
            </a:pPr>
            <a:r>
              <a:rPr lang="fr-FR" sz="1400" i="1" dirty="0">
                <a:latin typeface="+mn-lt"/>
              </a:rPr>
              <a:t>Ø80 : de 71 à 78 mm</a:t>
            </a:r>
          </a:p>
          <a:p>
            <a:pPr>
              <a:buFontTx/>
              <a:buChar char="-"/>
            </a:pPr>
            <a:r>
              <a:rPr lang="fr-FR" sz="1400" i="1" dirty="0">
                <a:latin typeface="+mn-lt"/>
              </a:rPr>
              <a:t>Ø125 : de 116 à 125 mm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1400" i="1" dirty="0">
              <a:latin typeface="+mn-lt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D1A84F1-B6EC-BB19-BBEA-A7DA056891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186" y="2882624"/>
            <a:ext cx="1964635" cy="1213754"/>
          </a:xfrm>
          <a:prstGeom prst="rect">
            <a:avLst/>
          </a:prstGeom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549FBD96-90F1-980E-ED31-98569CFEBE76}"/>
              </a:ext>
            </a:extLst>
          </p:cNvPr>
          <p:cNvSpPr txBox="1">
            <a:spLocks/>
          </p:cNvSpPr>
          <p:nvPr/>
        </p:nvSpPr>
        <p:spPr>
          <a:xfrm>
            <a:off x="3689711" y="3136811"/>
            <a:ext cx="7588612" cy="5843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243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1755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82663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6998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dirty="0"/>
              <a:t>Diffusion 360° pour un confort à l’insufflation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fr-FR" sz="1400" i="1" dirty="0">
                <a:latin typeface="+mn-lt"/>
              </a:rPr>
              <a:t>L’orientation du flux d’air à 360° permet une diffusion homogène de l’air insufflé, évitant tout courant d’air direct et garantissant un confort optimal pour l’occupant</a:t>
            </a:r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2F21F83C-76F3-90C4-B4BF-CF357E1E4A57}"/>
              </a:ext>
            </a:extLst>
          </p:cNvPr>
          <p:cNvSpPr txBox="1">
            <a:spLocks/>
          </p:cNvSpPr>
          <p:nvPr/>
        </p:nvSpPr>
        <p:spPr>
          <a:xfrm>
            <a:off x="3689711" y="4563314"/>
            <a:ext cx="7588612" cy="5843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243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1755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82663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6998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dirty="0"/>
              <a:t>Une ventilation efficace sans gêne acoustique pour les occupants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fr-FR" sz="1400" i="1" dirty="0">
                <a:latin typeface="+mn-lt"/>
              </a:rPr>
              <a:t>La diffusion homogène de l’air évite les sifflements et les bruits parasites.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7E09A6F-AF34-F66D-64CC-B617AE6C48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6156" y="4385761"/>
            <a:ext cx="858696" cy="83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49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45A2D-FF5D-7CE8-2E83-0971E706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0A7F9B1-A027-DF14-5D36-C0A5AFA19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conception responsable, fabriquée en France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955C35-E5C9-1601-5FA0-28D8B45112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65021" y="2203017"/>
            <a:ext cx="6866629" cy="584377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Une conception plus responsable</a:t>
            </a:r>
          </a:p>
          <a:p>
            <a:pPr marL="0" indent="0">
              <a:buNone/>
            </a:pPr>
            <a:r>
              <a:rPr lang="fr-FR" sz="1400" i="1" dirty="0">
                <a:latin typeface="+mn-lt"/>
              </a:rPr>
              <a:t>L’embase est fabriquée en PP à 95% recyclé, permettant de réduire significativement l’empreinte matière. La face avant en PS garantit quant à elle une finition esthétique et durable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0006EB0-D6A1-2AAF-7A7B-78BF3904178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291763" y="5892800"/>
            <a:ext cx="1900237" cy="276225"/>
          </a:xfrm>
        </p:spPr>
        <p:txBody>
          <a:bodyPr/>
          <a:lstStyle/>
          <a:p>
            <a:fld id="{A0F70AFA-110A-4A2E-B6F0-56F8C7375099}" type="datetime2">
              <a:rPr lang="fr-FR" smtClean="0"/>
              <a:pPr/>
              <a:t>lundi 24 août 2026</a:t>
            </a:fld>
            <a:endParaRPr lang="fr-FR" dirty="0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156D57BF-496E-D2F9-EF7E-D72E46E5B7CA}"/>
              </a:ext>
            </a:extLst>
          </p:cNvPr>
          <p:cNvSpPr txBox="1">
            <a:spLocks/>
          </p:cNvSpPr>
          <p:nvPr/>
        </p:nvSpPr>
        <p:spPr>
          <a:xfrm>
            <a:off x="3065021" y="3767727"/>
            <a:ext cx="6519246" cy="10302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243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1755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82663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6998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dirty="0"/>
              <a:t>Fabrication française</a:t>
            </a:r>
          </a:p>
          <a:p>
            <a:pPr marL="0" indent="0">
              <a:buNone/>
            </a:pPr>
            <a:r>
              <a:rPr lang="fr-FR" sz="1400" i="1" dirty="0">
                <a:latin typeface="+mn-lt"/>
              </a:rPr>
              <a:t>R-ColorLINE</a:t>
            </a:r>
            <a:r>
              <a:rPr lang="fr-FR" sz="1400" b="1" baseline="30000" dirty="0"/>
              <a:t>®</a:t>
            </a:r>
            <a:r>
              <a:rPr lang="fr-FR" sz="1400" i="1" dirty="0">
                <a:latin typeface="+mn-lt"/>
              </a:rPr>
              <a:t> est conçue et fabriquée en France, garantissant un haut niveau de qualité, de traçabilité et de fiabilité industrielle, tout en soutenant le savoir-faire français.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917A87-4A6B-B48F-4610-24810C541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637" y="3767727"/>
            <a:ext cx="1607959" cy="6248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33DDC2-5AB8-9BC8-C604-24450EFD4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976" y="2130784"/>
            <a:ext cx="751282" cy="72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11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C09F4D-CD98-F922-11D6-9907BE345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fr-FR" dirty="0"/>
              <a:t>R-ColorLINE</a:t>
            </a:r>
            <a:r>
              <a:rPr lang="fr-FR" b="1" baseline="30000" dirty="0"/>
              <a:t>® </a:t>
            </a:r>
            <a:r>
              <a:rPr lang="fr-FR" dirty="0"/>
              <a:t>– articles impactés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5CB17D4-A030-A0B0-C51D-735DC6208B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D22E99C-0205-26E5-9B54-54F65FB6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A049591-A591-FE9C-064A-342C0AE02B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34945"/>
              </p:ext>
            </p:extLst>
          </p:nvPr>
        </p:nvGraphicFramePr>
        <p:xfrm>
          <a:off x="790381" y="2284995"/>
          <a:ext cx="3117189" cy="568960"/>
        </p:xfrm>
        <a:graphic>
          <a:graphicData uri="http://schemas.openxmlformats.org/drawingml/2006/table">
            <a:tbl>
              <a:tblPr/>
              <a:tblGrid>
                <a:gridCol w="2284171">
                  <a:extLst>
                    <a:ext uri="{9D8B030D-6E8A-4147-A177-3AD203B41FA5}">
                      <a16:colId xmlns:a16="http://schemas.microsoft.com/office/drawing/2014/main" val="1350400921"/>
                    </a:ext>
                  </a:extLst>
                </a:gridCol>
                <a:gridCol w="833018">
                  <a:extLst>
                    <a:ext uri="{9D8B030D-6E8A-4147-A177-3AD203B41FA5}">
                      <a16:colId xmlns:a16="http://schemas.microsoft.com/office/drawing/2014/main" val="21807770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</a:rPr>
                        <a:t>KIT R-COLORLINE D80 - BLC/WHI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</a:rPr>
                        <a:t>11022180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2977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</a:rPr>
                        <a:t>KIT R-COLORLINE D125 - BLC/WHI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fr-FR" sz="1200" dirty="0">
                          <a:effectLst/>
                          <a:latin typeface="Arial" panose="020B0604020202020204" pitchFamily="34" charset="0"/>
                        </a:rPr>
                        <a:t>11022181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5315299"/>
                  </a:ext>
                </a:extLst>
              </a:tr>
            </a:tbl>
          </a:graphicData>
        </a:graphic>
      </p:graphicFrame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8B8E9938-70E5-D568-F0EE-B689B2D0A4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4279" y="1607612"/>
            <a:ext cx="3536289" cy="364861"/>
          </a:xfrm>
        </p:spPr>
        <p:txBody>
          <a:bodyPr/>
          <a:lstStyle/>
          <a:p>
            <a:pPr marL="0" indent="0">
              <a:buNone/>
            </a:pPr>
            <a:r>
              <a:rPr lang="fr-FR" sz="1600" dirty="0"/>
              <a:t>Nouvelles bouches </a:t>
            </a:r>
            <a:endParaRPr lang="fr-FR" sz="1600" dirty="0">
              <a:latin typeface="+mn-lt"/>
            </a:endParaRPr>
          </a:p>
          <a:p>
            <a:endParaRPr lang="fr-FR" sz="1600" dirty="0"/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FDA30E9-9D50-E9FE-463A-EA1309903180}"/>
              </a:ext>
            </a:extLst>
          </p:cNvPr>
          <p:cNvSpPr txBox="1">
            <a:spLocks/>
          </p:cNvSpPr>
          <p:nvPr/>
        </p:nvSpPr>
        <p:spPr>
          <a:xfrm>
            <a:off x="5821145" y="1607612"/>
            <a:ext cx="5489122" cy="568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243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1755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82663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6998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dirty="0"/>
              <a:t>Remplacement ColorLINE</a:t>
            </a:r>
            <a:r>
              <a:rPr lang="fr-FR" sz="1600" b="1" baseline="30000" dirty="0"/>
              <a:t>®</a:t>
            </a:r>
            <a:r>
              <a:rPr lang="fr-FR" sz="1600" dirty="0"/>
              <a:t> par R-</a:t>
            </a:r>
            <a:r>
              <a:rPr lang="fr-FR" sz="1600" dirty="0" err="1"/>
              <a:t>Colorline</a:t>
            </a:r>
            <a:r>
              <a:rPr lang="fr-FR" sz="1600" b="1" baseline="30000" dirty="0"/>
              <a:t>®</a:t>
            </a:r>
            <a:endParaRPr lang="fr-FR" sz="1600" dirty="0"/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4BE64E7-FCFF-21E5-2B03-2D43DDD73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045897"/>
              </p:ext>
            </p:extLst>
          </p:nvPr>
        </p:nvGraphicFramePr>
        <p:xfrm>
          <a:off x="6554483" y="2352233"/>
          <a:ext cx="4022446" cy="1422400"/>
        </p:xfrm>
        <a:graphic>
          <a:graphicData uri="http://schemas.openxmlformats.org/drawingml/2006/table">
            <a:tbl>
              <a:tblPr/>
              <a:tblGrid>
                <a:gridCol w="3259836">
                  <a:extLst>
                    <a:ext uri="{9D8B030D-6E8A-4147-A177-3AD203B41FA5}">
                      <a16:colId xmlns:a16="http://schemas.microsoft.com/office/drawing/2014/main" val="2559269847"/>
                    </a:ext>
                  </a:extLst>
                </a:gridCol>
                <a:gridCol w="762610">
                  <a:extLst>
                    <a:ext uri="{9D8B030D-6E8A-4147-A177-3AD203B41FA5}">
                      <a16:colId xmlns:a16="http://schemas.microsoft.com/office/drawing/2014/main" val="32907146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</a:rPr>
                        <a:t>KIT EASYHOME AUTO + COLORLINE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</a:rPr>
                        <a:t>11026033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53375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</a:rPr>
                        <a:t>KIT EASYHOME AUTO COMPACT + COLORLINE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</a:rPr>
                        <a:t>11026036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265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</a:rPr>
                        <a:t>KIT EASYHOME PUREAIR COMPACT PREMIUM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</a:rPr>
                        <a:t>11033060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308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EASYHOME AUTODHU + COLORLINE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11026050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487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EASYHOME AUTODHU COMPACT + COLORLINE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11026052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256197"/>
                  </a:ext>
                </a:extLst>
              </a:tr>
            </a:tbl>
          </a:graphicData>
        </a:graphic>
      </p:graphicFrame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208B6A6-11B6-E0D6-8008-789866359769}"/>
              </a:ext>
            </a:extLst>
          </p:cNvPr>
          <p:cNvSpPr txBox="1">
            <a:spLocks/>
          </p:cNvSpPr>
          <p:nvPr/>
        </p:nvSpPr>
        <p:spPr>
          <a:xfrm>
            <a:off x="6471309" y="2051835"/>
            <a:ext cx="5489122" cy="295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243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1755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82663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6998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Kits </a:t>
            </a:r>
            <a:r>
              <a:rPr lang="fr-FR" sz="1400" dirty="0" err="1"/>
              <a:t>EasyHOME</a:t>
            </a:r>
            <a:r>
              <a:rPr lang="fr-FR" sz="1400" dirty="0"/>
              <a:t> DISTRI PRO impactés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3F793738-F484-C67E-0E3A-7D31C457BE81}"/>
              </a:ext>
            </a:extLst>
          </p:cNvPr>
          <p:cNvSpPr txBox="1">
            <a:spLocks/>
          </p:cNvSpPr>
          <p:nvPr/>
        </p:nvSpPr>
        <p:spPr>
          <a:xfrm>
            <a:off x="6471309" y="3970957"/>
            <a:ext cx="5489122" cy="295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243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1755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82663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69988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400" dirty="0"/>
              <a:t>Kits </a:t>
            </a:r>
            <a:r>
              <a:rPr lang="fr-FR" sz="1400" dirty="0" err="1"/>
              <a:t>EasyHOME</a:t>
            </a:r>
            <a:r>
              <a:rPr lang="fr-FR" sz="1400" dirty="0"/>
              <a:t> GSB impactés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F107D11-B9EA-6EA4-CF7E-ABE8ACC6B3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634957"/>
              </p:ext>
            </p:extLst>
          </p:nvPr>
        </p:nvGraphicFramePr>
        <p:xfrm>
          <a:off x="6554483" y="4271355"/>
          <a:ext cx="4022446" cy="1422400"/>
        </p:xfrm>
        <a:graphic>
          <a:graphicData uri="http://schemas.openxmlformats.org/drawingml/2006/table">
            <a:tbl>
              <a:tblPr/>
              <a:tblGrid>
                <a:gridCol w="3259836">
                  <a:extLst>
                    <a:ext uri="{9D8B030D-6E8A-4147-A177-3AD203B41FA5}">
                      <a16:colId xmlns:a16="http://schemas.microsoft.com/office/drawing/2014/main" val="2559269847"/>
                    </a:ext>
                  </a:extLst>
                </a:gridCol>
                <a:gridCol w="762610">
                  <a:extLst>
                    <a:ext uri="{9D8B030D-6E8A-4147-A177-3AD203B41FA5}">
                      <a16:colId xmlns:a16="http://schemas.microsoft.com/office/drawing/2014/main" val="32907146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</a:rPr>
                        <a:t>KIT EASYHOME AUTO + COLORLINE GP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</a:rPr>
                        <a:t>11035409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56717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effectLst/>
                          <a:latin typeface="Calibri" panose="020F0502020204030204" pitchFamily="34" charset="0"/>
                        </a:rPr>
                        <a:t>KIT EASYHOME AUTO COMPACT + COLORLINE GP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>
                          <a:effectLst/>
                          <a:latin typeface="Calibri" panose="020F0502020204030204" pitchFamily="34" charset="0"/>
                        </a:rPr>
                        <a:t>11035402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8905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EASYHOME AUTODHU + COLORLINE GP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11026051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2911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EASYHOME AUTODHU COMPACT + COLORL GP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11026053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95354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 EASYHOME AUTODHU CMP +COLORL +GAINES</a:t>
                      </a:r>
                      <a:endParaRPr lang="fr-FR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11035353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770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4191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C143B-33B2-FCB8-2D2F-3542B844D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D4A9F0-CAD7-7B40-417B-11309718A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2489663"/>
            <a:ext cx="11004956" cy="1041952"/>
          </a:xfrm>
        </p:spPr>
        <p:txBody>
          <a:bodyPr/>
          <a:lstStyle/>
          <a:p>
            <a:r>
              <a:rPr lang="fr-FR" dirty="0"/>
              <a:t>Performances 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831F4DD-66FB-26E8-00E1-18756D1B5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0AFA-110A-4A2E-B6F0-56F8C7375099}" type="datetime2">
              <a:rPr lang="fr-FR" smtClean="0"/>
              <a:pPr/>
              <a:t>lundi 24 août 2026</a:t>
            </a:fld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238C20C-CCE0-C13D-E560-B0FE3DD6C8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R-ColorLINE</a:t>
            </a:r>
            <a:r>
              <a:rPr lang="fr-FR" baseline="30000" dirty="0"/>
              <a:t>®</a:t>
            </a:r>
            <a:r>
              <a:rPr lang="fr-FR" dirty="0"/>
              <a:t> vs ColorLINE</a:t>
            </a:r>
            <a:r>
              <a:rPr lang="fr-FR" baseline="30000" dirty="0"/>
              <a:t>®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3423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8112C-BB1B-D0AD-14A2-EE10CBA2D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F8C112-D0E5-6EED-3A50-2826F3707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fr-FR" dirty="0"/>
              <a:t>Encombrement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4938703-2620-A544-5BCD-D35BC3D75B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D3B6997-1E22-D9EE-4AFA-CEB997679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301ADC9-55B8-F8B2-21D6-89EC9FE0C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881" y="1567286"/>
            <a:ext cx="5282530" cy="37234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33E8ED-091E-C682-41C4-9C8A048C3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572" y="1702272"/>
            <a:ext cx="4726850" cy="345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4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EC52D-4E60-4ED1-ECE7-DD09BBAFF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E70E7E-DF17-CF2C-E933-7927F823C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fr-FR" dirty="0"/>
              <a:t>Aéraulique R-ColorLINE</a:t>
            </a:r>
            <a:r>
              <a:rPr lang="fr-FR" b="1" baseline="30000" dirty="0"/>
              <a:t>®</a:t>
            </a:r>
            <a:r>
              <a:rPr lang="fr-FR" dirty="0"/>
              <a:t> vs ColorLINE D80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C4DAD94-E3F8-6256-11DF-10CBB4EE90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14E69C-DB64-6727-D61B-32E600FBE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36BECCF-8EA3-C808-EE05-12462B690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573855"/>
              </p:ext>
            </p:extLst>
          </p:nvPr>
        </p:nvGraphicFramePr>
        <p:xfrm>
          <a:off x="756390" y="1316782"/>
          <a:ext cx="4140200" cy="2226945"/>
        </p:xfrm>
        <a:graphic>
          <a:graphicData uri="http://schemas.openxmlformats.org/drawingml/2006/table">
            <a:tbl>
              <a:tblPr/>
              <a:tblGrid>
                <a:gridCol w="965200">
                  <a:extLst>
                    <a:ext uri="{9D8B030D-6E8A-4147-A177-3AD203B41FA5}">
                      <a16:colId xmlns:a16="http://schemas.microsoft.com/office/drawing/2014/main" val="528780834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3668134663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2113341076"/>
                    </a:ext>
                  </a:extLst>
                </a:gridCol>
              </a:tblGrid>
              <a:tr h="388620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Mesures Débit / Pression 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Extraction (6D)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451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Différences de pression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Débit R-ColorLINE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Débit ColorLINE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7518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fr-FR" sz="10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1566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6010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3497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1426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4492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8484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6122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002185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14CCAB3-9FC6-7CF5-51E6-7B8588D11C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161640"/>
              </p:ext>
            </p:extLst>
          </p:nvPr>
        </p:nvGraphicFramePr>
        <p:xfrm>
          <a:off x="6642284" y="1197610"/>
          <a:ext cx="4140200" cy="2231390"/>
        </p:xfrm>
        <a:graphic>
          <a:graphicData uri="http://schemas.openxmlformats.org/drawingml/2006/table">
            <a:tbl>
              <a:tblPr/>
              <a:tblGrid>
                <a:gridCol w="965200">
                  <a:extLst>
                    <a:ext uri="{9D8B030D-6E8A-4147-A177-3AD203B41FA5}">
                      <a16:colId xmlns:a16="http://schemas.microsoft.com/office/drawing/2014/main" val="3162215842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3854750476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2268324300"/>
                    </a:ext>
                  </a:extLst>
                </a:gridCol>
              </a:tblGrid>
              <a:tr h="393065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Mesures Débit / Pression </a:t>
                      </a: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Insufflation sans déflecteur (1,5D)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80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Différences de pression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Débit R-ColorLINE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Débit ColorLINE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1251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fr-FR" sz="10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4781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7746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1020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4075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0012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8597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5629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714975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1DECCE6-4F00-AC0A-D0A8-271316546B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557668"/>
              </p:ext>
            </p:extLst>
          </p:nvPr>
        </p:nvGraphicFramePr>
        <p:xfrm>
          <a:off x="6642284" y="3548385"/>
          <a:ext cx="4140200" cy="2466975"/>
        </p:xfrm>
        <a:graphic>
          <a:graphicData uri="http://schemas.openxmlformats.org/drawingml/2006/table">
            <a:tbl>
              <a:tblPr/>
              <a:tblGrid>
                <a:gridCol w="965200">
                  <a:extLst>
                    <a:ext uri="{9D8B030D-6E8A-4147-A177-3AD203B41FA5}">
                      <a16:colId xmlns:a16="http://schemas.microsoft.com/office/drawing/2014/main" val="3496998925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1327679518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3248228553"/>
                    </a:ext>
                  </a:extLst>
                </a:gridCol>
              </a:tblGrid>
              <a:tr h="438150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Mesures Débit / Pression </a:t>
                      </a: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Insufflation avec déflecteur (1,5D)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499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Différences de pression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Débit R-ColorLINE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Débit ColorLINE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6759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fr-FR" sz="10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678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5692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3598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7737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5866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4712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3862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20534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373634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CB7AA49-4C70-1E5E-D1ED-2517DF0AE6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713360"/>
              </p:ext>
            </p:extLst>
          </p:nvPr>
        </p:nvGraphicFramePr>
        <p:xfrm>
          <a:off x="756390" y="3654112"/>
          <a:ext cx="4140200" cy="2255520"/>
        </p:xfrm>
        <a:graphic>
          <a:graphicData uri="http://schemas.openxmlformats.org/drawingml/2006/table">
            <a:tbl>
              <a:tblPr/>
              <a:tblGrid>
                <a:gridCol w="1381909">
                  <a:extLst>
                    <a:ext uri="{9D8B030D-6E8A-4147-A177-3AD203B41FA5}">
                      <a16:colId xmlns:a16="http://schemas.microsoft.com/office/drawing/2014/main" val="642594145"/>
                    </a:ext>
                  </a:extLst>
                </a:gridCol>
                <a:gridCol w="1376382">
                  <a:extLst>
                    <a:ext uri="{9D8B030D-6E8A-4147-A177-3AD203B41FA5}">
                      <a16:colId xmlns:a16="http://schemas.microsoft.com/office/drawing/2014/main" val="1981857205"/>
                    </a:ext>
                  </a:extLst>
                </a:gridCol>
                <a:gridCol w="1381909">
                  <a:extLst>
                    <a:ext uri="{9D8B030D-6E8A-4147-A177-3AD203B41FA5}">
                      <a16:colId xmlns:a16="http://schemas.microsoft.com/office/drawing/2014/main" val="4153250566"/>
                    </a:ext>
                  </a:extLst>
                </a:gridCol>
              </a:tblGrid>
              <a:tr h="190500">
                <a:tc rowSpan="2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Ø80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Pression (Pa)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338773"/>
                  </a:ext>
                </a:extLst>
              </a:tr>
              <a:tr h="200025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à 60 m3/h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023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ColorLINE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Extraction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36,8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9461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R-ColorLINE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Extraction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35,5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6448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ColorLINE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Insufflation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5892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R-ColorLINE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Insufflation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37,5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6323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ColorLINE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Insufflation avec déflecteur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72301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R-ColorLINE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Insufflation avec déflecteur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796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62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5059E-A6F1-E8E0-F560-1536E70C9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298B79-4104-C28D-C889-105A912E8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fr-FR" dirty="0"/>
              <a:t>Aéraulique R-ColorLINE</a:t>
            </a:r>
            <a:r>
              <a:rPr lang="fr-FR" b="1" baseline="30000" dirty="0"/>
              <a:t>®</a:t>
            </a:r>
            <a:r>
              <a:rPr lang="fr-FR" dirty="0"/>
              <a:t> vs ColorLINE D125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C979C8-341C-45CD-6EFE-16C5E1E357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A24A28C-4233-77CA-48B8-F611FE81B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B465169-2619-AEA8-8FB7-272A0D5BE4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215963"/>
              </p:ext>
            </p:extLst>
          </p:nvPr>
        </p:nvGraphicFramePr>
        <p:xfrm>
          <a:off x="1069820" y="1512048"/>
          <a:ext cx="3886201" cy="2028825"/>
        </p:xfrm>
        <a:graphic>
          <a:graphicData uri="http://schemas.openxmlformats.org/drawingml/2006/table">
            <a:tbl>
              <a:tblPr/>
              <a:tblGrid>
                <a:gridCol w="976305">
                  <a:extLst>
                    <a:ext uri="{9D8B030D-6E8A-4147-A177-3AD203B41FA5}">
                      <a16:colId xmlns:a16="http://schemas.microsoft.com/office/drawing/2014/main" val="3899817653"/>
                    </a:ext>
                  </a:extLst>
                </a:gridCol>
                <a:gridCol w="1473967">
                  <a:extLst>
                    <a:ext uri="{9D8B030D-6E8A-4147-A177-3AD203B41FA5}">
                      <a16:colId xmlns:a16="http://schemas.microsoft.com/office/drawing/2014/main" val="2254592857"/>
                    </a:ext>
                  </a:extLst>
                </a:gridCol>
                <a:gridCol w="1435929">
                  <a:extLst>
                    <a:ext uri="{9D8B030D-6E8A-4147-A177-3AD203B41FA5}">
                      <a16:colId xmlns:a16="http://schemas.microsoft.com/office/drawing/2014/main" val="418825536"/>
                    </a:ext>
                  </a:extLst>
                </a:gridCol>
              </a:tblGrid>
              <a:tr h="190500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Mesures Débit / Pression 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Extraction (6D)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4819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Différences de pression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Débit R-ColorLINE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Débit ColorLINE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3748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fr-FR" sz="10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0124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7455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9292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325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0904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6313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7695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786270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2603B83-D505-ABEE-3268-D09C7A8AF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517538"/>
              </p:ext>
            </p:extLst>
          </p:nvPr>
        </p:nvGraphicFramePr>
        <p:xfrm>
          <a:off x="6423054" y="1512047"/>
          <a:ext cx="3886201" cy="2028825"/>
        </p:xfrm>
        <a:graphic>
          <a:graphicData uri="http://schemas.openxmlformats.org/drawingml/2006/table">
            <a:tbl>
              <a:tblPr/>
              <a:tblGrid>
                <a:gridCol w="976305">
                  <a:extLst>
                    <a:ext uri="{9D8B030D-6E8A-4147-A177-3AD203B41FA5}">
                      <a16:colId xmlns:a16="http://schemas.microsoft.com/office/drawing/2014/main" val="1324985429"/>
                    </a:ext>
                  </a:extLst>
                </a:gridCol>
                <a:gridCol w="1473967">
                  <a:extLst>
                    <a:ext uri="{9D8B030D-6E8A-4147-A177-3AD203B41FA5}">
                      <a16:colId xmlns:a16="http://schemas.microsoft.com/office/drawing/2014/main" val="2213537777"/>
                    </a:ext>
                  </a:extLst>
                </a:gridCol>
                <a:gridCol w="1435929">
                  <a:extLst>
                    <a:ext uri="{9D8B030D-6E8A-4147-A177-3AD203B41FA5}">
                      <a16:colId xmlns:a16="http://schemas.microsoft.com/office/drawing/2014/main" val="2095942171"/>
                    </a:ext>
                  </a:extLst>
                </a:gridCol>
              </a:tblGrid>
              <a:tr h="190500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Mesures Débit / Pression </a:t>
                      </a: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Insufflation sans déflecteur (1,5D)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7804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Différences de pression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Débit R-ColorLINE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Débit ColorLINE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5390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fr-FR" sz="10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9954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523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9425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0905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6111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7728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0393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358354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C0EFBBDD-7AE6-E7C9-AFD0-88BD06CF1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58517"/>
              </p:ext>
            </p:extLst>
          </p:nvPr>
        </p:nvGraphicFramePr>
        <p:xfrm>
          <a:off x="6423054" y="3771188"/>
          <a:ext cx="3886201" cy="2219325"/>
        </p:xfrm>
        <a:graphic>
          <a:graphicData uri="http://schemas.openxmlformats.org/drawingml/2006/table">
            <a:tbl>
              <a:tblPr/>
              <a:tblGrid>
                <a:gridCol w="976305">
                  <a:extLst>
                    <a:ext uri="{9D8B030D-6E8A-4147-A177-3AD203B41FA5}">
                      <a16:colId xmlns:a16="http://schemas.microsoft.com/office/drawing/2014/main" val="2039988812"/>
                    </a:ext>
                  </a:extLst>
                </a:gridCol>
                <a:gridCol w="1473967">
                  <a:extLst>
                    <a:ext uri="{9D8B030D-6E8A-4147-A177-3AD203B41FA5}">
                      <a16:colId xmlns:a16="http://schemas.microsoft.com/office/drawing/2014/main" val="1023871875"/>
                    </a:ext>
                  </a:extLst>
                </a:gridCol>
                <a:gridCol w="1435929">
                  <a:extLst>
                    <a:ext uri="{9D8B030D-6E8A-4147-A177-3AD203B41FA5}">
                      <a16:colId xmlns:a16="http://schemas.microsoft.com/office/drawing/2014/main" val="3843931723"/>
                    </a:ext>
                  </a:extLst>
                </a:gridCol>
              </a:tblGrid>
              <a:tr h="190500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Mesures Débit / Pression </a:t>
                      </a: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Insufflation avec déflecteur (1,5D)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8001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Différences de pression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Débit R-ColorLINE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Débit ColorLINE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8525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lang="fr-FR" sz="10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6104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281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7034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4622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5947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7490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9209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9983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915303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7275F85-ABB9-9584-8554-EFB6287C5D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656653"/>
              </p:ext>
            </p:extLst>
          </p:nvPr>
        </p:nvGraphicFramePr>
        <p:xfrm>
          <a:off x="1082647" y="3746451"/>
          <a:ext cx="4813300" cy="2255520"/>
        </p:xfrm>
        <a:graphic>
          <a:graphicData uri="http://schemas.openxmlformats.org/drawingml/2006/table">
            <a:tbl>
              <a:tblPr/>
              <a:tblGrid>
                <a:gridCol w="972191">
                  <a:extLst>
                    <a:ext uri="{9D8B030D-6E8A-4147-A177-3AD203B41FA5}">
                      <a16:colId xmlns:a16="http://schemas.microsoft.com/office/drawing/2014/main" val="3315654732"/>
                    </a:ext>
                  </a:extLst>
                </a:gridCol>
                <a:gridCol w="1477350">
                  <a:extLst>
                    <a:ext uri="{9D8B030D-6E8A-4147-A177-3AD203B41FA5}">
                      <a16:colId xmlns:a16="http://schemas.microsoft.com/office/drawing/2014/main" val="4250341858"/>
                    </a:ext>
                  </a:extLst>
                </a:gridCol>
                <a:gridCol w="1439224">
                  <a:extLst>
                    <a:ext uri="{9D8B030D-6E8A-4147-A177-3AD203B41FA5}">
                      <a16:colId xmlns:a16="http://schemas.microsoft.com/office/drawing/2014/main" val="423110008"/>
                    </a:ext>
                  </a:extLst>
                </a:gridCol>
                <a:gridCol w="924535">
                  <a:extLst>
                    <a:ext uri="{9D8B030D-6E8A-4147-A177-3AD203B41FA5}">
                      <a16:colId xmlns:a16="http://schemas.microsoft.com/office/drawing/2014/main" val="2757071731"/>
                    </a:ext>
                  </a:extLst>
                </a:gridCol>
              </a:tblGrid>
              <a:tr h="190500">
                <a:tc rowSpan="2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Ø125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Pression (Pa)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458093"/>
                  </a:ext>
                </a:extLst>
              </a:tr>
              <a:tr h="200025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à 90 m3/h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à 135 m3/h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1674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ColorLINE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Extraction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20583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R-ColorLINE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Extraction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8483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ColorLINE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Insufflation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9785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R-ColorLINE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Insufflation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82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ColorLINE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Insufflation avec déflecteur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34841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R-ColorLINE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Insufflation avec déflecteur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E19F6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5720" marR="4572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50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546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6D244-455C-7DE3-E807-59AD3F4D2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AE9B87-EAE0-E4E3-7D0F-621EEEACC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fr-FR" dirty="0"/>
              <a:t>Acoustique</a:t>
            </a:r>
            <a:r>
              <a:rPr lang="en-CA" dirty="0"/>
              <a:t> R-ColorLINE</a:t>
            </a:r>
            <a:r>
              <a:rPr lang="fr-FR" b="1" baseline="30000" dirty="0"/>
              <a:t>®</a:t>
            </a:r>
            <a:r>
              <a:rPr lang="en-CA" dirty="0"/>
              <a:t> vs ColorLINE</a:t>
            </a:r>
            <a:r>
              <a:rPr lang="fr-FR" b="1" baseline="30000" dirty="0"/>
              <a:t>®</a:t>
            </a:r>
            <a:r>
              <a:rPr lang="en-CA" dirty="0"/>
              <a:t> D80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4333757-5D56-BEE9-6BDD-82B2953CA1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C7776F1-17F0-9F5D-2187-0E2C65BF2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5A1F82D-DA84-7C98-3278-0D3017B949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551477"/>
              </p:ext>
            </p:extLst>
          </p:nvPr>
        </p:nvGraphicFramePr>
        <p:xfrm>
          <a:off x="700128" y="1233692"/>
          <a:ext cx="4199458" cy="4849370"/>
        </p:xfrm>
        <a:graphic>
          <a:graphicData uri="http://schemas.openxmlformats.org/drawingml/2006/table">
            <a:tbl>
              <a:tblPr/>
              <a:tblGrid>
                <a:gridCol w="599381">
                  <a:extLst>
                    <a:ext uri="{9D8B030D-6E8A-4147-A177-3AD203B41FA5}">
                      <a16:colId xmlns:a16="http://schemas.microsoft.com/office/drawing/2014/main" val="3371228291"/>
                    </a:ext>
                  </a:extLst>
                </a:gridCol>
                <a:gridCol w="781471">
                  <a:extLst>
                    <a:ext uri="{9D8B030D-6E8A-4147-A177-3AD203B41FA5}">
                      <a16:colId xmlns:a16="http://schemas.microsoft.com/office/drawing/2014/main" val="2079796161"/>
                    </a:ext>
                  </a:extLst>
                </a:gridCol>
                <a:gridCol w="349006">
                  <a:extLst>
                    <a:ext uri="{9D8B030D-6E8A-4147-A177-3AD203B41FA5}">
                      <a16:colId xmlns:a16="http://schemas.microsoft.com/office/drawing/2014/main" val="3325669906"/>
                    </a:ext>
                  </a:extLst>
                </a:gridCol>
                <a:gridCol w="517819">
                  <a:extLst>
                    <a:ext uri="{9D8B030D-6E8A-4147-A177-3AD203B41FA5}">
                      <a16:colId xmlns:a16="http://schemas.microsoft.com/office/drawing/2014/main" val="1495417344"/>
                    </a:ext>
                  </a:extLst>
                </a:gridCol>
                <a:gridCol w="773884">
                  <a:extLst>
                    <a:ext uri="{9D8B030D-6E8A-4147-A177-3AD203B41FA5}">
                      <a16:colId xmlns:a16="http://schemas.microsoft.com/office/drawing/2014/main" val="4130979037"/>
                    </a:ext>
                  </a:extLst>
                </a:gridCol>
                <a:gridCol w="677148">
                  <a:extLst>
                    <a:ext uri="{9D8B030D-6E8A-4147-A177-3AD203B41FA5}">
                      <a16:colId xmlns:a16="http://schemas.microsoft.com/office/drawing/2014/main" val="2353218199"/>
                    </a:ext>
                  </a:extLst>
                </a:gridCol>
                <a:gridCol w="500749">
                  <a:extLst>
                    <a:ext uri="{9D8B030D-6E8A-4147-A177-3AD203B41FA5}">
                      <a16:colId xmlns:a16="http://schemas.microsoft.com/office/drawing/2014/main" val="4218161244"/>
                    </a:ext>
                  </a:extLst>
                </a:gridCol>
              </a:tblGrid>
              <a:tr h="1139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Produit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Config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Déflecteur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Pression d'essai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Débit d'essai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Puissance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2182470"/>
                  </a:ext>
                </a:extLst>
              </a:tr>
              <a:tr h="1139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 essai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Réf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Ø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Oui/Non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m3/h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Lw(A)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96619"/>
                  </a:ext>
                </a:extLst>
              </a:tr>
              <a:tr h="113909"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R-ColorLINE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20,9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24,9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8093262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30,6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55,9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26,4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661511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63,25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28,7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36355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34,3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258005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100,3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6556265"/>
                  </a:ext>
                </a:extLst>
              </a:tr>
              <a:tr h="1196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143,75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51,4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8627491"/>
                  </a:ext>
                </a:extLst>
              </a:tr>
              <a:tr h="113909"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ColorLine</a:t>
                      </a:r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45,25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23,9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334989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30,9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55,05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5799967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27,7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0093279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34,6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0977506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837796"/>
                  </a:ext>
                </a:extLst>
              </a:tr>
              <a:tr h="1196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140,75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6663101"/>
                  </a:ext>
                </a:extLst>
              </a:tr>
              <a:tr h="113909"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Insufflation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R-ColorLINE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31,7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343176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40,6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62,6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38,7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922270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44,6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336496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1135969"/>
                  </a:ext>
                </a:extLst>
              </a:tr>
              <a:tr h="10821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61,9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369952"/>
                  </a:ext>
                </a:extLst>
              </a:tr>
              <a:tr h="113909"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Insufflation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ColorLINE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25,6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586958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62,7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710720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76,7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890464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209926"/>
                  </a:ext>
                </a:extLst>
              </a:tr>
              <a:tr h="1196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62,6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976610"/>
                  </a:ext>
                </a:extLst>
              </a:tr>
              <a:tr h="113909"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Insufflation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R-ColorLINE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0765914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36,4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7623067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50,3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046717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56,7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031787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80,4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60,3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47,9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0480392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974589"/>
                  </a:ext>
                </a:extLst>
              </a:tr>
              <a:tr h="1196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200,6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4200317"/>
                  </a:ext>
                </a:extLst>
              </a:tr>
              <a:tr h="113909"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Insufflation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ColorLINE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20,6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22171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41,6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37,2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091613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49,6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8569580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70,8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45,6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656306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79,4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59,7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47,3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7255788"/>
                  </a:ext>
                </a:extLst>
              </a:tr>
              <a:tr h="1139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67,7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51,1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1953666"/>
                  </a:ext>
                </a:extLst>
              </a:tr>
              <a:tr h="1196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200,4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94,9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60,5</a:t>
                      </a:r>
                    </a:p>
                  </a:txBody>
                  <a:tcPr marL="5695" marR="5695" marT="5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8606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9478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4BD88-667A-7873-9BC1-9F90BF8DA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AD4CD9-EF5B-885F-6023-56140DD98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fr-FR" dirty="0"/>
              <a:t>Acoustique</a:t>
            </a:r>
            <a:r>
              <a:rPr lang="en-CA" dirty="0"/>
              <a:t> R-ColorLINE</a:t>
            </a:r>
            <a:r>
              <a:rPr lang="fr-FR" b="1" baseline="30000" dirty="0"/>
              <a:t>®</a:t>
            </a:r>
            <a:r>
              <a:rPr lang="en-CA" dirty="0"/>
              <a:t> vs ColorLINE</a:t>
            </a:r>
            <a:r>
              <a:rPr lang="fr-FR" b="1" baseline="30000" dirty="0"/>
              <a:t>®</a:t>
            </a:r>
            <a:r>
              <a:rPr lang="en-CA" dirty="0"/>
              <a:t> D125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DBB1113-E750-B0C4-82C3-3F5F25A142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CFF76EE-09F0-A8CB-1135-5188FB550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5C9A775-FF94-E765-FB57-0D2617940B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271795"/>
              </p:ext>
            </p:extLst>
          </p:nvPr>
        </p:nvGraphicFramePr>
        <p:xfrm>
          <a:off x="745851" y="1263837"/>
          <a:ext cx="4001479" cy="4789080"/>
        </p:xfrm>
        <a:graphic>
          <a:graphicData uri="http://schemas.openxmlformats.org/drawingml/2006/table">
            <a:tbl>
              <a:tblPr/>
              <a:tblGrid>
                <a:gridCol w="571124">
                  <a:extLst>
                    <a:ext uri="{9D8B030D-6E8A-4147-A177-3AD203B41FA5}">
                      <a16:colId xmlns:a16="http://schemas.microsoft.com/office/drawing/2014/main" val="3673125054"/>
                    </a:ext>
                  </a:extLst>
                </a:gridCol>
                <a:gridCol w="744629">
                  <a:extLst>
                    <a:ext uri="{9D8B030D-6E8A-4147-A177-3AD203B41FA5}">
                      <a16:colId xmlns:a16="http://schemas.microsoft.com/office/drawing/2014/main" val="3473941706"/>
                    </a:ext>
                  </a:extLst>
                </a:gridCol>
                <a:gridCol w="332553">
                  <a:extLst>
                    <a:ext uri="{9D8B030D-6E8A-4147-A177-3AD203B41FA5}">
                      <a16:colId xmlns:a16="http://schemas.microsoft.com/office/drawing/2014/main" val="4210469584"/>
                    </a:ext>
                  </a:extLst>
                </a:gridCol>
                <a:gridCol w="493407">
                  <a:extLst>
                    <a:ext uri="{9D8B030D-6E8A-4147-A177-3AD203B41FA5}">
                      <a16:colId xmlns:a16="http://schemas.microsoft.com/office/drawing/2014/main" val="2891047529"/>
                    </a:ext>
                  </a:extLst>
                </a:gridCol>
                <a:gridCol w="737400">
                  <a:extLst>
                    <a:ext uri="{9D8B030D-6E8A-4147-A177-3AD203B41FA5}">
                      <a16:colId xmlns:a16="http://schemas.microsoft.com/office/drawing/2014/main" val="2343377496"/>
                    </a:ext>
                  </a:extLst>
                </a:gridCol>
                <a:gridCol w="645225">
                  <a:extLst>
                    <a:ext uri="{9D8B030D-6E8A-4147-A177-3AD203B41FA5}">
                      <a16:colId xmlns:a16="http://schemas.microsoft.com/office/drawing/2014/main" val="302119181"/>
                    </a:ext>
                  </a:extLst>
                </a:gridCol>
                <a:gridCol w="477141">
                  <a:extLst>
                    <a:ext uri="{9D8B030D-6E8A-4147-A177-3AD203B41FA5}">
                      <a16:colId xmlns:a16="http://schemas.microsoft.com/office/drawing/2014/main" val="1798876819"/>
                    </a:ext>
                  </a:extLst>
                </a:gridCol>
              </a:tblGrid>
              <a:tr h="1085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Produit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Config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Déflecteur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Pression d'essai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Débit d'essai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Puissance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822345"/>
                  </a:ext>
                </a:extLst>
              </a:tr>
              <a:tr h="1085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 essai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Réf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Ø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Oui/Non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m3/h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Lw(A)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042450"/>
                  </a:ext>
                </a:extLst>
              </a:tr>
              <a:tr h="104559"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R-ColorLINE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4624978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033001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35,2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32,9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5228524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34,7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4004162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697947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100,2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246,9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1405621"/>
                  </a:ext>
                </a:extLst>
              </a:tr>
              <a:tr h="11396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354,5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57,8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8150076"/>
                  </a:ext>
                </a:extLst>
              </a:tr>
              <a:tr h="104559"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ColorLINE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848862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25,8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29,8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817951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33,4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2083524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40,8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147,1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35,4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8381359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41,1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7702968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103,4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49,3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8565452"/>
                  </a:ext>
                </a:extLst>
              </a:tr>
              <a:tr h="11396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62,1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2298237"/>
                  </a:ext>
                </a:extLst>
              </a:tr>
              <a:tr h="103112"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Insufflation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R-ColorLINE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93,2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6377858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25,2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32,1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088384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999182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184,1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43,4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7325697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237,2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50,2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7111750"/>
                  </a:ext>
                </a:extLst>
              </a:tr>
              <a:tr h="11396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334,2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9952537"/>
                  </a:ext>
                </a:extLst>
              </a:tr>
              <a:tr h="104559"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Insufflation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ColorLINE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15,8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5911334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25,8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107,8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32,3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306860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135,1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3841914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165,4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5654830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5554322"/>
                  </a:ext>
                </a:extLst>
              </a:tr>
              <a:tr h="11396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303,7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384593"/>
                  </a:ext>
                </a:extLst>
              </a:tr>
              <a:tr h="103112"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Insufflation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R-ColorLINE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67,7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25,4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206812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90,1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679378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113,3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35,1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558036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61,2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138,3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4930926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177,2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0830862"/>
                  </a:ext>
                </a:extLst>
              </a:tr>
              <a:tr h="11396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250,7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2149362"/>
                  </a:ext>
                </a:extLst>
              </a:tr>
              <a:tr h="108539"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Insufflation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ColorLINE 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Oui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63,2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690732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25,8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82,3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6943980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40,4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103,1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36,9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031609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126,5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44,9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7955920"/>
                  </a:ext>
                </a:extLst>
              </a:tr>
              <a:tr h="1085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163,6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54,8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3780194"/>
                  </a:ext>
                </a:extLst>
              </a:tr>
              <a:tr h="11396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202,3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5427" marR="5427" marT="5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8013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987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A31116-9EEF-FD65-4011-71AAC882F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2489663"/>
            <a:ext cx="11004956" cy="1041952"/>
          </a:xfrm>
        </p:spPr>
        <p:txBody>
          <a:bodyPr/>
          <a:lstStyle/>
          <a:p>
            <a:r>
              <a:rPr lang="fr-FR" dirty="0"/>
              <a:t>Go to </a:t>
            </a:r>
            <a:r>
              <a:rPr lang="fr-FR" dirty="0" err="1"/>
              <a:t>Market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90874D8-3AD9-B22C-0703-99EEA2ECB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0AFA-110A-4A2E-B6F0-56F8C7375099}" type="datetime2">
              <a:rPr lang="fr-FR" smtClean="0"/>
              <a:pPr/>
              <a:t>lundi 24 août 2026</a:t>
            </a:fld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AD60CD2-119F-31D1-5FD2-4999EF3341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Canal de vente MI vs Collectif</a:t>
            </a:r>
          </a:p>
        </p:txBody>
      </p:sp>
    </p:spTree>
    <p:extLst>
      <p:ext uri="{BB962C8B-B14F-4D97-AF65-F5344CB8AC3E}">
        <p14:creationId xmlns:p14="http://schemas.microsoft.com/office/powerpoint/2010/main" val="102565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DECEE-B3F4-96EE-1899-633CB3275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CE9C23-811F-67B9-7AC3-6E20980DD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Canal de vente – ColorLINE</a:t>
            </a:r>
            <a:r>
              <a:rPr lang="fr-FR" b="1" baseline="30000" dirty="0"/>
              <a:t>®</a:t>
            </a:r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383A5E3-C916-A46A-A6DB-4E72A1B23B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D130F34-AD0F-319D-94FB-772725BD1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A9ABA36-802E-E4FD-1567-E43952FB7FC6}"/>
              </a:ext>
            </a:extLst>
          </p:cNvPr>
          <p:cNvGrpSpPr/>
          <p:nvPr/>
        </p:nvGrpSpPr>
        <p:grpSpPr>
          <a:xfrm>
            <a:off x="2788990" y="1260926"/>
            <a:ext cx="6294050" cy="4589643"/>
            <a:chOff x="2811528" y="1651836"/>
            <a:chExt cx="6245644" cy="4589643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3674F5C-42FC-2ED4-48D6-07BFF106F3D0}"/>
                </a:ext>
              </a:extLst>
            </p:cNvPr>
            <p:cNvGrpSpPr/>
            <p:nvPr/>
          </p:nvGrpSpPr>
          <p:grpSpPr>
            <a:xfrm>
              <a:off x="2925879" y="1651836"/>
              <a:ext cx="6131293" cy="4589643"/>
              <a:chOff x="2906829" y="1299411"/>
              <a:chExt cx="6131293" cy="4589643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7756B3E-968F-AD89-7D20-6A73347E47A9}"/>
                  </a:ext>
                </a:extLst>
              </p:cNvPr>
              <p:cNvSpPr/>
              <p:nvPr/>
            </p:nvSpPr>
            <p:spPr>
              <a:xfrm>
                <a:off x="2906829" y="1299411"/>
                <a:ext cx="6131293" cy="394635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81061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106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ALDES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C1897DA-BC35-CA98-B581-02C86CDC0270}"/>
                  </a:ext>
                </a:extLst>
              </p:cNvPr>
              <p:cNvSpPr/>
              <p:nvPr/>
            </p:nvSpPr>
            <p:spPr>
              <a:xfrm>
                <a:off x="6812126" y="2385460"/>
                <a:ext cx="1003588" cy="693019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81061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PRO. DISTRI.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D1F4C2F-766F-FF00-9443-180BBA33C78F}"/>
                  </a:ext>
                </a:extLst>
              </p:cNvPr>
              <p:cNvSpPr/>
              <p:nvPr/>
            </p:nvSpPr>
            <p:spPr>
              <a:xfrm>
                <a:off x="5677997" y="2907666"/>
                <a:ext cx="723495" cy="440306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81061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GSB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F51F98C-DF0E-E4CA-888D-D5DA3C22E84E}"/>
                  </a:ext>
                </a:extLst>
              </p:cNvPr>
              <p:cNvSpPr/>
              <p:nvPr/>
            </p:nvSpPr>
            <p:spPr>
              <a:xfrm>
                <a:off x="4635294" y="4292865"/>
                <a:ext cx="3015186" cy="693019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81061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106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DIRECT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231547C-5448-F3B1-A311-145BA7B6243D}"/>
                  </a:ext>
                </a:extLst>
              </p:cNvPr>
              <p:cNvSpPr/>
              <p:nvPr/>
            </p:nvSpPr>
            <p:spPr>
              <a:xfrm>
                <a:off x="2906829" y="5494419"/>
                <a:ext cx="6131293" cy="394635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81061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8106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FINAL CUSTOMER</a:t>
                </a:r>
              </a:p>
            </p:txBody>
          </p:sp>
          <p:sp>
            <p:nvSpPr>
              <p:cNvPr id="15" name="Flèche : bas 14">
                <a:extLst>
                  <a:ext uri="{FF2B5EF4-FFF2-40B4-BE49-F238E27FC236}">
                    <a16:creationId xmlns:a16="http://schemas.microsoft.com/office/drawing/2014/main" id="{73201EB7-A109-C11D-5C93-4A3CAC5A7B0C}"/>
                  </a:ext>
                </a:extLst>
              </p:cNvPr>
              <p:cNvSpPr/>
              <p:nvPr/>
            </p:nvSpPr>
            <p:spPr>
              <a:xfrm>
                <a:off x="3147461" y="1694046"/>
                <a:ext cx="503074" cy="3800373"/>
              </a:xfrm>
              <a:prstGeom prst="downArrow">
                <a:avLst/>
              </a:prstGeom>
              <a:solidFill>
                <a:srgbClr val="081061"/>
              </a:solidFill>
              <a:ln w="25400" cap="flat" cmpd="sng" algn="ctr">
                <a:solidFill>
                  <a:srgbClr val="08106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Flèche : bas 15">
                <a:extLst>
                  <a:ext uri="{FF2B5EF4-FFF2-40B4-BE49-F238E27FC236}">
                    <a16:creationId xmlns:a16="http://schemas.microsoft.com/office/drawing/2014/main" id="{EE5398EC-7BCF-B228-3073-CBDBFA892E06}"/>
                  </a:ext>
                </a:extLst>
              </p:cNvPr>
              <p:cNvSpPr/>
              <p:nvPr/>
            </p:nvSpPr>
            <p:spPr>
              <a:xfrm>
                <a:off x="4764781" y="1710888"/>
                <a:ext cx="503074" cy="2591600"/>
              </a:xfrm>
              <a:prstGeom prst="downArrow">
                <a:avLst/>
              </a:prstGeom>
              <a:solidFill>
                <a:srgbClr val="081061"/>
              </a:solidFill>
              <a:ln w="25400" cap="flat" cmpd="sng" algn="ctr">
                <a:solidFill>
                  <a:srgbClr val="08106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Flèche : bas 16">
                <a:extLst>
                  <a:ext uri="{FF2B5EF4-FFF2-40B4-BE49-F238E27FC236}">
                    <a16:creationId xmlns:a16="http://schemas.microsoft.com/office/drawing/2014/main" id="{18F13AFF-9FAB-BBC9-87B8-E9925B353A6D}"/>
                  </a:ext>
                </a:extLst>
              </p:cNvPr>
              <p:cNvSpPr/>
              <p:nvPr/>
            </p:nvSpPr>
            <p:spPr>
              <a:xfrm>
                <a:off x="7040405" y="1687631"/>
                <a:ext cx="503074" cy="693019"/>
              </a:xfrm>
              <a:prstGeom prst="downArrow">
                <a:avLst/>
              </a:prstGeom>
              <a:solidFill>
                <a:srgbClr val="081061"/>
              </a:solidFill>
              <a:ln w="25400" cap="flat" cmpd="sng" algn="ctr">
                <a:solidFill>
                  <a:srgbClr val="08106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Flèche : bas 17">
                <a:extLst>
                  <a:ext uri="{FF2B5EF4-FFF2-40B4-BE49-F238E27FC236}">
                    <a16:creationId xmlns:a16="http://schemas.microsoft.com/office/drawing/2014/main" id="{40F83206-1FC7-917C-BC83-4454B392498D}"/>
                  </a:ext>
                </a:extLst>
              </p:cNvPr>
              <p:cNvSpPr/>
              <p:nvPr/>
            </p:nvSpPr>
            <p:spPr>
              <a:xfrm>
                <a:off x="7040405" y="3072065"/>
                <a:ext cx="503074" cy="1220800"/>
              </a:xfrm>
              <a:prstGeom prst="downArrow">
                <a:avLst/>
              </a:prstGeom>
              <a:solidFill>
                <a:srgbClr val="081061"/>
              </a:solidFill>
              <a:ln w="25400" cap="flat" cmpd="sng" algn="ctr">
                <a:solidFill>
                  <a:srgbClr val="08106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Flèche : bas 20">
                <a:extLst>
                  <a:ext uri="{FF2B5EF4-FFF2-40B4-BE49-F238E27FC236}">
                    <a16:creationId xmlns:a16="http://schemas.microsoft.com/office/drawing/2014/main" id="{F2CBBA74-B6A0-85D7-904B-418591A2332E}"/>
                  </a:ext>
                </a:extLst>
              </p:cNvPr>
              <p:cNvSpPr/>
              <p:nvPr/>
            </p:nvSpPr>
            <p:spPr>
              <a:xfrm>
                <a:off x="5891349" y="4985884"/>
                <a:ext cx="503074" cy="508534"/>
              </a:xfrm>
              <a:prstGeom prst="downArrow">
                <a:avLst/>
              </a:prstGeom>
              <a:solidFill>
                <a:srgbClr val="081061"/>
              </a:solidFill>
              <a:ln w="25400" cap="flat" cmpd="sng" algn="ctr">
                <a:solidFill>
                  <a:srgbClr val="08106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7">
                <a:extLst>
                  <a:ext uri="{FF2B5EF4-FFF2-40B4-BE49-F238E27FC236}">
                    <a16:creationId xmlns:a16="http://schemas.microsoft.com/office/drawing/2014/main" id="{713DC8A5-3534-4BBF-A949-2EFC8287ED58}"/>
                  </a:ext>
                </a:extLst>
              </p:cNvPr>
              <p:cNvSpPr txBox="1"/>
              <p:nvPr/>
            </p:nvSpPr>
            <p:spPr>
              <a:xfrm>
                <a:off x="7455846" y="1774489"/>
                <a:ext cx="5316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50 %</a:t>
                </a:r>
              </a:p>
            </p:txBody>
          </p:sp>
        </p:grpSp>
        <p:sp>
          <p:nvSpPr>
            <p:cNvPr id="8" name="ZoneTexte 4">
              <a:extLst>
                <a:ext uri="{FF2B5EF4-FFF2-40B4-BE49-F238E27FC236}">
                  <a16:creationId xmlns:a16="http://schemas.microsoft.com/office/drawing/2014/main" id="{3AB58E8C-EE02-CE4D-9E63-4FB6B205759E}"/>
                </a:ext>
              </a:extLst>
            </p:cNvPr>
            <p:cNvSpPr txBox="1"/>
            <p:nvPr/>
          </p:nvSpPr>
          <p:spPr>
            <a:xfrm>
              <a:off x="4386482" y="4075931"/>
              <a:ext cx="5316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400" dirty="0">
                  <a:solidFill>
                    <a:srgbClr val="08106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28</a:t>
              </a:r>
              <a:r>
                <a:rPr kumimoji="0" lang="en-C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8106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%</a:t>
              </a:r>
            </a:p>
          </p:txBody>
        </p:sp>
        <p:sp>
          <p:nvSpPr>
            <p:cNvPr id="9" name="ZoneTexte 5">
              <a:extLst>
                <a:ext uri="{FF2B5EF4-FFF2-40B4-BE49-F238E27FC236}">
                  <a16:creationId xmlns:a16="http://schemas.microsoft.com/office/drawing/2014/main" id="{A3B2CA44-7960-AB5A-64B4-BCD588CF5319}"/>
                </a:ext>
              </a:extLst>
            </p:cNvPr>
            <p:cNvSpPr txBox="1"/>
            <p:nvPr/>
          </p:nvSpPr>
          <p:spPr>
            <a:xfrm>
              <a:off x="2811528" y="2997324"/>
              <a:ext cx="4409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8106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7 %</a:t>
              </a:r>
            </a:p>
          </p:txBody>
        </p:sp>
      </p:grp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E1010B33-AB53-3762-9821-86B09890D232}"/>
              </a:ext>
            </a:extLst>
          </p:cNvPr>
          <p:cNvSpPr/>
          <p:nvPr/>
        </p:nvSpPr>
        <p:spPr>
          <a:xfrm>
            <a:off x="5789065" y="1655561"/>
            <a:ext cx="503074" cy="1214274"/>
          </a:xfrm>
          <a:prstGeom prst="downArrow">
            <a:avLst/>
          </a:prstGeom>
          <a:solidFill>
            <a:srgbClr val="081061"/>
          </a:solidFill>
          <a:ln w="25400" cap="flat" cmpd="sng" algn="ctr">
            <a:solidFill>
              <a:srgbClr val="081061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5" name="ZoneTexte 28">
            <a:extLst>
              <a:ext uri="{FF2B5EF4-FFF2-40B4-BE49-F238E27FC236}">
                <a16:creationId xmlns:a16="http://schemas.microsoft.com/office/drawing/2014/main" id="{62265AA2-C15F-6635-F4ED-7E03D7D4E787}"/>
              </a:ext>
            </a:extLst>
          </p:cNvPr>
          <p:cNvSpPr txBox="1"/>
          <p:nvPr/>
        </p:nvSpPr>
        <p:spPr>
          <a:xfrm>
            <a:off x="5412538" y="2123061"/>
            <a:ext cx="535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13%</a:t>
            </a: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2201923F-DF91-85B7-9DB0-BE89BF94EF88}"/>
              </a:ext>
            </a:extLst>
          </p:cNvPr>
          <p:cNvSpPr/>
          <p:nvPr/>
        </p:nvSpPr>
        <p:spPr>
          <a:xfrm>
            <a:off x="5815891" y="3337335"/>
            <a:ext cx="503074" cy="900203"/>
          </a:xfrm>
          <a:prstGeom prst="downArrow">
            <a:avLst/>
          </a:prstGeom>
          <a:solidFill>
            <a:srgbClr val="081061"/>
          </a:solidFill>
          <a:ln w="25400" cap="flat" cmpd="sng" algn="ctr">
            <a:solidFill>
              <a:srgbClr val="081061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12661A-11D4-9DC8-64A2-F46B388DCA3E}"/>
              </a:ext>
            </a:extLst>
          </p:cNvPr>
          <p:cNvSpPr/>
          <p:nvPr/>
        </p:nvSpPr>
        <p:spPr>
          <a:xfrm>
            <a:off x="2632673" y="3309487"/>
            <a:ext cx="1611567" cy="30777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81061"/>
            </a:solidFill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>
                <a:solidFill>
                  <a:srgbClr val="0810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PURE PLAYER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srgbClr val="08106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70E133E-3D46-E0B6-4238-0ED422C7D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2219" y="217417"/>
            <a:ext cx="1188823" cy="777307"/>
          </a:xfrm>
          <a:prstGeom prst="rect">
            <a:avLst/>
          </a:prstGeom>
        </p:spPr>
      </p:pic>
      <p:sp>
        <p:nvSpPr>
          <p:cNvPr id="26" name="Flèche : bas 25">
            <a:extLst>
              <a:ext uri="{FF2B5EF4-FFF2-40B4-BE49-F238E27FC236}">
                <a16:creationId xmlns:a16="http://schemas.microsoft.com/office/drawing/2014/main" id="{0470A960-D603-88A7-93EB-C6B3F72DE03A}"/>
              </a:ext>
            </a:extLst>
          </p:cNvPr>
          <p:cNvSpPr/>
          <p:nvPr/>
        </p:nvSpPr>
        <p:spPr>
          <a:xfrm>
            <a:off x="8264975" y="1649146"/>
            <a:ext cx="506973" cy="3800373"/>
          </a:xfrm>
          <a:prstGeom prst="downArrow">
            <a:avLst/>
          </a:prstGeom>
          <a:solidFill>
            <a:srgbClr val="081061"/>
          </a:solidFill>
          <a:ln w="25400" cap="flat" cmpd="sng" algn="ctr">
            <a:solidFill>
              <a:srgbClr val="081061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ZoneTexte 5">
            <a:extLst>
              <a:ext uri="{FF2B5EF4-FFF2-40B4-BE49-F238E27FC236}">
                <a16:creationId xmlns:a16="http://schemas.microsoft.com/office/drawing/2014/main" id="{39EA5F8E-932C-111A-2119-6BF8BAEDFCB5}"/>
              </a:ext>
            </a:extLst>
          </p:cNvPr>
          <p:cNvSpPr txBox="1"/>
          <p:nvPr/>
        </p:nvSpPr>
        <p:spPr>
          <a:xfrm>
            <a:off x="8703596" y="3226504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400" dirty="0">
                <a:solidFill>
                  <a:srgbClr val="0810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08106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%</a:t>
            </a:r>
          </a:p>
        </p:txBody>
      </p:sp>
    </p:spTree>
    <p:extLst>
      <p:ext uri="{BB962C8B-B14F-4D97-AF65-F5344CB8AC3E}">
        <p14:creationId xmlns:p14="http://schemas.microsoft.com/office/powerpoint/2010/main" val="3809046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F223F-E4C5-A61D-9BB8-1B871A3D1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23422F-6939-A287-A310-4D423D175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218272"/>
            <a:ext cx="10146582" cy="867930"/>
          </a:xfrm>
        </p:spPr>
        <p:txBody>
          <a:bodyPr/>
          <a:lstStyle/>
          <a:p>
            <a:r>
              <a:rPr lang="en-CA" dirty="0"/>
              <a:t>Canal de vente – Kit </a:t>
            </a:r>
            <a:r>
              <a:rPr lang="en-CA" dirty="0" err="1"/>
              <a:t>EasyHOME</a:t>
            </a:r>
            <a:r>
              <a:rPr lang="en-CA" dirty="0"/>
              <a:t> Auto / DHU / </a:t>
            </a:r>
            <a:r>
              <a:rPr lang="en-CA" dirty="0" err="1"/>
              <a:t>PureAIR</a:t>
            </a:r>
            <a:r>
              <a:rPr lang="en-CA" dirty="0"/>
              <a:t> avec ColorLINE</a:t>
            </a:r>
            <a:r>
              <a:rPr lang="fr-FR" b="1" baseline="30000" dirty="0"/>
              <a:t>®</a:t>
            </a:r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85112EF-DD65-6E1E-CE46-7DE10F71BA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5D637A4-B032-45DA-85CB-911219770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4C91529-4FAF-8EB9-187D-CFAFE6BAD2DF}"/>
              </a:ext>
            </a:extLst>
          </p:cNvPr>
          <p:cNvGrpSpPr/>
          <p:nvPr/>
        </p:nvGrpSpPr>
        <p:grpSpPr>
          <a:xfrm>
            <a:off x="2788990" y="1260926"/>
            <a:ext cx="6294050" cy="4589643"/>
            <a:chOff x="2811528" y="1651836"/>
            <a:chExt cx="6245644" cy="4589643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888B905D-B315-2A96-17EB-ADECA71E8865}"/>
                </a:ext>
              </a:extLst>
            </p:cNvPr>
            <p:cNvGrpSpPr/>
            <p:nvPr/>
          </p:nvGrpSpPr>
          <p:grpSpPr>
            <a:xfrm>
              <a:off x="2925879" y="1651836"/>
              <a:ext cx="6131293" cy="4589643"/>
              <a:chOff x="2906829" y="1299411"/>
              <a:chExt cx="6131293" cy="4589643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1B0B9B5-7750-CBB9-79C1-404A34724A62}"/>
                  </a:ext>
                </a:extLst>
              </p:cNvPr>
              <p:cNvSpPr/>
              <p:nvPr/>
            </p:nvSpPr>
            <p:spPr>
              <a:xfrm>
                <a:off x="2906829" y="1299411"/>
                <a:ext cx="6131293" cy="394635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81061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106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ALDES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E23E4E1-ED4F-8757-B5D6-748FF5E102F2}"/>
                  </a:ext>
                </a:extLst>
              </p:cNvPr>
              <p:cNvSpPr/>
              <p:nvPr/>
            </p:nvSpPr>
            <p:spPr>
              <a:xfrm>
                <a:off x="6812126" y="2385460"/>
                <a:ext cx="1003588" cy="693019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81061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PRO. DISTRI.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ED97B59-76C4-7CF4-19F4-19F4843E10EF}"/>
                  </a:ext>
                </a:extLst>
              </p:cNvPr>
              <p:cNvSpPr/>
              <p:nvPr/>
            </p:nvSpPr>
            <p:spPr>
              <a:xfrm>
                <a:off x="5677997" y="2907666"/>
                <a:ext cx="723495" cy="440306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81061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GSB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AA5C67B-ECB1-7719-59D3-37352128FE41}"/>
                  </a:ext>
                </a:extLst>
              </p:cNvPr>
              <p:cNvSpPr/>
              <p:nvPr/>
            </p:nvSpPr>
            <p:spPr>
              <a:xfrm>
                <a:off x="4635294" y="4292865"/>
                <a:ext cx="3015186" cy="693019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81061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106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DIRECT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BE54FA3-CA49-DFAB-D515-1191D815DEE4}"/>
                  </a:ext>
                </a:extLst>
              </p:cNvPr>
              <p:cNvSpPr/>
              <p:nvPr/>
            </p:nvSpPr>
            <p:spPr>
              <a:xfrm>
                <a:off x="2906829" y="5494419"/>
                <a:ext cx="6131293" cy="394635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081061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8106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FINAL CUSTOMER</a:t>
                </a:r>
              </a:p>
            </p:txBody>
          </p:sp>
          <p:sp>
            <p:nvSpPr>
              <p:cNvPr id="15" name="Flèche : bas 14">
                <a:extLst>
                  <a:ext uri="{FF2B5EF4-FFF2-40B4-BE49-F238E27FC236}">
                    <a16:creationId xmlns:a16="http://schemas.microsoft.com/office/drawing/2014/main" id="{F8D3F982-483A-B69F-E7F7-AE052B96B0F2}"/>
                  </a:ext>
                </a:extLst>
              </p:cNvPr>
              <p:cNvSpPr/>
              <p:nvPr/>
            </p:nvSpPr>
            <p:spPr>
              <a:xfrm>
                <a:off x="3147461" y="1694046"/>
                <a:ext cx="503074" cy="3800373"/>
              </a:xfrm>
              <a:prstGeom prst="downArrow">
                <a:avLst/>
              </a:prstGeom>
              <a:solidFill>
                <a:srgbClr val="081061"/>
              </a:solidFill>
              <a:ln w="25400" cap="flat" cmpd="sng" algn="ctr">
                <a:solidFill>
                  <a:srgbClr val="08106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Flèche : bas 15">
                <a:extLst>
                  <a:ext uri="{FF2B5EF4-FFF2-40B4-BE49-F238E27FC236}">
                    <a16:creationId xmlns:a16="http://schemas.microsoft.com/office/drawing/2014/main" id="{46FA35A9-17E4-C83C-D246-8B31A215939E}"/>
                  </a:ext>
                </a:extLst>
              </p:cNvPr>
              <p:cNvSpPr/>
              <p:nvPr/>
            </p:nvSpPr>
            <p:spPr>
              <a:xfrm>
                <a:off x="4764781" y="1710888"/>
                <a:ext cx="503074" cy="2591600"/>
              </a:xfrm>
              <a:prstGeom prst="downArrow">
                <a:avLst/>
              </a:prstGeom>
              <a:solidFill>
                <a:srgbClr val="081061"/>
              </a:solidFill>
              <a:ln w="25400" cap="flat" cmpd="sng" algn="ctr">
                <a:solidFill>
                  <a:srgbClr val="08106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Flèche : bas 16">
                <a:extLst>
                  <a:ext uri="{FF2B5EF4-FFF2-40B4-BE49-F238E27FC236}">
                    <a16:creationId xmlns:a16="http://schemas.microsoft.com/office/drawing/2014/main" id="{75D96DAB-7D34-E37B-3766-BC4B8ABB6658}"/>
                  </a:ext>
                </a:extLst>
              </p:cNvPr>
              <p:cNvSpPr/>
              <p:nvPr/>
            </p:nvSpPr>
            <p:spPr>
              <a:xfrm>
                <a:off x="7040405" y="1687631"/>
                <a:ext cx="503074" cy="693019"/>
              </a:xfrm>
              <a:prstGeom prst="downArrow">
                <a:avLst/>
              </a:prstGeom>
              <a:solidFill>
                <a:srgbClr val="081061"/>
              </a:solidFill>
              <a:ln w="25400" cap="flat" cmpd="sng" algn="ctr">
                <a:solidFill>
                  <a:srgbClr val="08106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Flèche : bas 17">
                <a:extLst>
                  <a:ext uri="{FF2B5EF4-FFF2-40B4-BE49-F238E27FC236}">
                    <a16:creationId xmlns:a16="http://schemas.microsoft.com/office/drawing/2014/main" id="{4F1255EF-A4CE-4163-09ED-D906E4F905BF}"/>
                  </a:ext>
                </a:extLst>
              </p:cNvPr>
              <p:cNvSpPr/>
              <p:nvPr/>
            </p:nvSpPr>
            <p:spPr>
              <a:xfrm>
                <a:off x="7040405" y="3072065"/>
                <a:ext cx="503074" cy="1220800"/>
              </a:xfrm>
              <a:prstGeom prst="downArrow">
                <a:avLst/>
              </a:prstGeom>
              <a:solidFill>
                <a:srgbClr val="081061"/>
              </a:solidFill>
              <a:ln w="25400" cap="flat" cmpd="sng" algn="ctr">
                <a:solidFill>
                  <a:srgbClr val="08106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Flèche : bas 20">
                <a:extLst>
                  <a:ext uri="{FF2B5EF4-FFF2-40B4-BE49-F238E27FC236}">
                    <a16:creationId xmlns:a16="http://schemas.microsoft.com/office/drawing/2014/main" id="{819FBCDB-276C-157D-3F61-4130D78C862E}"/>
                  </a:ext>
                </a:extLst>
              </p:cNvPr>
              <p:cNvSpPr/>
              <p:nvPr/>
            </p:nvSpPr>
            <p:spPr>
              <a:xfrm>
                <a:off x="5891349" y="4985884"/>
                <a:ext cx="503074" cy="508534"/>
              </a:xfrm>
              <a:prstGeom prst="downArrow">
                <a:avLst/>
              </a:prstGeom>
              <a:solidFill>
                <a:srgbClr val="081061"/>
              </a:solidFill>
              <a:ln w="25400" cap="flat" cmpd="sng" algn="ctr">
                <a:solidFill>
                  <a:srgbClr val="081061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ZoneTexte 27">
                <a:extLst>
                  <a:ext uri="{FF2B5EF4-FFF2-40B4-BE49-F238E27FC236}">
                    <a16:creationId xmlns:a16="http://schemas.microsoft.com/office/drawing/2014/main" id="{34A33767-540A-C265-06C2-119A855F2521}"/>
                  </a:ext>
                </a:extLst>
              </p:cNvPr>
              <p:cNvSpPr txBox="1"/>
              <p:nvPr/>
            </p:nvSpPr>
            <p:spPr>
              <a:xfrm>
                <a:off x="7455846" y="1774489"/>
                <a:ext cx="5316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400" dirty="0">
                    <a:solidFill>
                      <a:srgbClr val="00206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50%</a:t>
                </a:r>
                <a:r>
                  <a:rPr kumimoji="0" lang="en-CA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</a:p>
            </p:txBody>
          </p:sp>
        </p:grpSp>
        <p:sp>
          <p:nvSpPr>
            <p:cNvPr id="8" name="ZoneTexte 4">
              <a:extLst>
                <a:ext uri="{FF2B5EF4-FFF2-40B4-BE49-F238E27FC236}">
                  <a16:creationId xmlns:a16="http://schemas.microsoft.com/office/drawing/2014/main" id="{76C54714-5970-E29F-3C5D-C02B0B981830}"/>
                </a:ext>
              </a:extLst>
            </p:cNvPr>
            <p:cNvSpPr txBox="1"/>
            <p:nvPr/>
          </p:nvSpPr>
          <p:spPr>
            <a:xfrm>
              <a:off x="4386482" y="4075931"/>
              <a:ext cx="4409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8106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1 %</a:t>
              </a:r>
            </a:p>
          </p:txBody>
        </p:sp>
        <p:sp>
          <p:nvSpPr>
            <p:cNvPr id="9" name="ZoneTexte 5">
              <a:extLst>
                <a:ext uri="{FF2B5EF4-FFF2-40B4-BE49-F238E27FC236}">
                  <a16:creationId xmlns:a16="http://schemas.microsoft.com/office/drawing/2014/main" id="{0CE2D0D4-51D4-0BAF-2FA6-601D917AE3C7}"/>
                </a:ext>
              </a:extLst>
            </p:cNvPr>
            <p:cNvSpPr txBox="1"/>
            <p:nvPr/>
          </p:nvSpPr>
          <p:spPr>
            <a:xfrm>
              <a:off x="2811528" y="2997324"/>
              <a:ext cx="4409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400" dirty="0">
                  <a:solidFill>
                    <a:srgbClr val="08106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r>
                <a:rPr kumimoji="0" lang="en-CA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8106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%</a:t>
              </a:r>
            </a:p>
          </p:txBody>
        </p:sp>
      </p:grp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9203868A-5900-95A8-4A39-3F749A98CDCD}"/>
              </a:ext>
            </a:extLst>
          </p:cNvPr>
          <p:cNvSpPr/>
          <p:nvPr/>
        </p:nvSpPr>
        <p:spPr>
          <a:xfrm>
            <a:off x="5789065" y="1655561"/>
            <a:ext cx="503074" cy="1214274"/>
          </a:xfrm>
          <a:prstGeom prst="downArrow">
            <a:avLst/>
          </a:prstGeom>
          <a:solidFill>
            <a:srgbClr val="081061"/>
          </a:solidFill>
          <a:ln w="25400" cap="flat" cmpd="sng" algn="ctr">
            <a:solidFill>
              <a:srgbClr val="081061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5" name="ZoneTexte 28">
            <a:extLst>
              <a:ext uri="{FF2B5EF4-FFF2-40B4-BE49-F238E27FC236}">
                <a16:creationId xmlns:a16="http://schemas.microsoft.com/office/drawing/2014/main" id="{9DF89B69-5C70-EB49-45AE-96D8B1003C83}"/>
              </a:ext>
            </a:extLst>
          </p:cNvPr>
          <p:cNvSpPr txBox="1"/>
          <p:nvPr/>
        </p:nvSpPr>
        <p:spPr>
          <a:xfrm>
            <a:off x="5412538" y="2123061"/>
            <a:ext cx="535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43%</a:t>
            </a: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CCA47E82-1EF8-5722-7556-9F3211836D75}"/>
              </a:ext>
            </a:extLst>
          </p:cNvPr>
          <p:cNvSpPr/>
          <p:nvPr/>
        </p:nvSpPr>
        <p:spPr>
          <a:xfrm>
            <a:off x="5815891" y="3337335"/>
            <a:ext cx="503074" cy="900203"/>
          </a:xfrm>
          <a:prstGeom prst="downArrow">
            <a:avLst/>
          </a:prstGeom>
          <a:solidFill>
            <a:srgbClr val="081061"/>
          </a:solidFill>
          <a:ln w="25400" cap="flat" cmpd="sng" algn="ctr">
            <a:solidFill>
              <a:srgbClr val="081061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5E107C-8F99-EAC3-E2CA-F58A5E220D44}"/>
              </a:ext>
            </a:extLst>
          </p:cNvPr>
          <p:cNvSpPr/>
          <p:nvPr/>
        </p:nvSpPr>
        <p:spPr>
          <a:xfrm>
            <a:off x="2632673" y="3309487"/>
            <a:ext cx="1611567" cy="30777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81061"/>
            </a:solidFill>
            <a:prstDash val="solid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>
                <a:solidFill>
                  <a:srgbClr val="0810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PURE PLAYER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srgbClr val="08106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5692D21-A570-82D8-ED98-2D297F34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8400" y="116077"/>
            <a:ext cx="1188823" cy="7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66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E2294-0A23-CC11-8C04-7926AB14E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6EC8CA-E633-3CD5-F17B-B0FF1A0EE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Positionnement Prix – NSP </a:t>
            </a:r>
            <a:r>
              <a:rPr lang="fr-FR" noProof="0"/>
              <a:t>Cible – Septembre 2026</a:t>
            </a:r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178D4DF-DD71-15C8-3893-022FCFDFAB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18</a:t>
            </a:fld>
            <a:endParaRPr lang="fr-FR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CB720B9-E733-DFBC-62BB-04873BBCE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866213"/>
              </p:ext>
            </p:extLst>
          </p:nvPr>
        </p:nvGraphicFramePr>
        <p:xfrm>
          <a:off x="1794607" y="1850842"/>
          <a:ext cx="7302501" cy="1554480"/>
        </p:xfrm>
        <a:graphic>
          <a:graphicData uri="http://schemas.openxmlformats.org/drawingml/2006/table">
            <a:tbl>
              <a:tblPr/>
              <a:tblGrid>
                <a:gridCol w="2691230">
                  <a:extLst>
                    <a:ext uri="{9D8B030D-6E8A-4147-A177-3AD203B41FA5}">
                      <a16:colId xmlns:a16="http://schemas.microsoft.com/office/drawing/2014/main" val="317489116"/>
                    </a:ext>
                  </a:extLst>
                </a:gridCol>
                <a:gridCol w="761669">
                  <a:extLst>
                    <a:ext uri="{9D8B030D-6E8A-4147-A177-3AD203B41FA5}">
                      <a16:colId xmlns:a16="http://schemas.microsoft.com/office/drawing/2014/main" val="3552768129"/>
                    </a:ext>
                  </a:extLst>
                </a:gridCol>
                <a:gridCol w="761669">
                  <a:extLst>
                    <a:ext uri="{9D8B030D-6E8A-4147-A177-3AD203B41FA5}">
                      <a16:colId xmlns:a16="http://schemas.microsoft.com/office/drawing/2014/main" val="239387724"/>
                    </a:ext>
                  </a:extLst>
                </a:gridCol>
                <a:gridCol w="761669">
                  <a:extLst>
                    <a:ext uri="{9D8B030D-6E8A-4147-A177-3AD203B41FA5}">
                      <a16:colId xmlns:a16="http://schemas.microsoft.com/office/drawing/2014/main" val="1649256662"/>
                    </a:ext>
                  </a:extLst>
                </a:gridCol>
                <a:gridCol w="888614">
                  <a:extLst>
                    <a:ext uri="{9D8B030D-6E8A-4147-A177-3AD203B41FA5}">
                      <a16:colId xmlns:a16="http://schemas.microsoft.com/office/drawing/2014/main" val="922349636"/>
                    </a:ext>
                  </a:extLst>
                </a:gridCol>
                <a:gridCol w="761669">
                  <a:extLst>
                    <a:ext uri="{9D8B030D-6E8A-4147-A177-3AD203B41FA5}">
                      <a16:colId xmlns:a16="http://schemas.microsoft.com/office/drawing/2014/main" val="3227530254"/>
                    </a:ext>
                  </a:extLst>
                </a:gridCol>
                <a:gridCol w="675981">
                  <a:extLst>
                    <a:ext uri="{9D8B030D-6E8A-4147-A177-3AD203B41FA5}">
                      <a16:colId xmlns:a16="http://schemas.microsoft.com/office/drawing/2014/main" val="317552742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Prix de cession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Prix net cible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Marge </a:t>
                      </a:r>
                      <a:b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Tarif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Remise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08138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KIT COLORLINE D80 - BLC/WHI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11022156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6,19 €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10,33 €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28,70 €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64%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42234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KIT COLORLINE D125 - BLC/WHI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11022157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6,40 €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12,74 €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50%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35,40 €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64%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46955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KIT R-COLORLINE D80 - BLC/WHI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11022180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5,40 €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10,12 €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47%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28,10 €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64%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006172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KIT R-COLORLINE D125 - BLC/WHI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11022181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5,60 €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12,49 €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55%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34,70 €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64%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519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1893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A31116-9EEF-FD65-4011-71AAC882F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2489663"/>
            <a:ext cx="11004956" cy="1041952"/>
          </a:xfrm>
        </p:spPr>
        <p:txBody>
          <a:bodyPr/>
          <a:lstStyle/>
          <a:p>
            <a:r>
              <a:rPr lang="fr-FR" dirty="0"/>
              <a:t>Benchmark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90874D8-3AD9-B22C-0703-99EEA2ECB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0AFA-110A-4A2E-B6F0-56F8C7375099}" type="datetime2">
              <a:rPr lang="fr-FR" smtClean="0"/>
              <a:pPr/>
              <a:t>lundi 24 août 2026</a:t>
            </a:fld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AD60CD2-119F-31D1-5FD2-4999EF3341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2821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à coins arrondis 13">
            <a:extLst>
              <a:ext uri="{FF2B5EF4-FFF2-40B4-BE49-F238E27FC236}">
                <a16:creationId xmlns:a16="http://schemas.microsoft.com/office/drawing/2014/main" id="{CAC4BF28-8FEA-D4A7-05F4-361038EF667A}"/>
              </a:ext>
            </a:extLst>
          </p:cNvPr>
          <p:cNvSpPr/>
          <p:nvPr/>
        </p:nvSpPr>
        <p:spPr>
          <a:xfrm>
            <a:off x="3147890" y="2118519"/>
            <a:ext cx="2858996" cy="1052126"/>
          </a:xfrm>
          <a:prstGeom prst="roundRect">
            <a:avLst/>
          </a:prstGeom>
          <a:ln>
            <a:solidFill>
              <a:srgbClr val="58B29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ctr">
              <a:defRPr/>
            </a:pPr>
            <a:endParaRPr lang="fr-FR" sz="1200" b="1" dirty="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algn="ctr" fontAlgn="ctr">
              <a:defRPr/>
            </a:pPr>
            <a:endParaRPr lang="fr-FR" sz="1200" b="1" dirty="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algn="ctr" fontAlgn="ctr">
              <a:defRPr/>
            </a:pPr>
            <a:endParaRPr lang="fr-FR" sz="1200" b="1" dirty="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algn="ctr"/>
            <a:r>
              <a:rPr lang="fr-FR" sz="1200" b="1" dirty="0">
                <a:solidFill>
                  <a:srgbClr val="C4C4C4">
                    <a:lumMod val="50000"/>
                  </a:srgbClr>
                </a:solidFill>
              </a:rPr>
              <a:t>1 seule couleur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C4C4C4">
                    <a:lumMod val="50000"/>
                  </a:srgbClr>
                </a:solidFill>
              </a:rPr>
              <a:t>Grille blanche uniquement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C4C4C4">
                    <a:lumMod val="50000"/>
                  </a:srgbClr>
                </a:solidFill>
              </a:rPr>
              <a:t>Possibilité de peindre la face avant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endParaRPr lang="fr-FR" sz="1200" dirty="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algn="ctr" fontAlgn="ctr">
              <a:defRPr/>
            </a:pPr>
            <a:endParaRPr lang="fr-FR" sz="1200" dirty="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algn="ctr" fontAlgn="ctr">
              <a:defRPr/>
            </a:pPr>
            <a:endParaRPr lang="fr-FR" sz="1200" dirty="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99C3C364-E506-393B-FAE1-7DAEFAB7D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en-CA" b="1" dirty="0" err="1"/>
              <a:t>Gamme</a:t>
            </a:r>
            <a:r>
              <a:rPr lang="en-CA" b="1" dirty="0"/>
              <a:t> R-ColorLINE</a:t>
            </a:r>
            <a:r>
              <a:rPr lang="fr-FR" b="1" baseline="30000" dirty="0"/>
              <a:t>®</a:t>
            </a:r>
            <a:r>
              <a:rPr lang="en-CA" b="1" dirty="0"/>
              <a:t> vs concurrence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498134-30C3-300B-8240-DB07A945C61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291763" y="5892800"/>
            <a:ext cx="1900237" cy="276225"/>
          </a:xfrm>
        </p:spPr>
        <p:txBody>
          <a:bodyPr/>
          <a:lstStyle/>
          <a:p>
            <a:fld id="{A0F70AFA-110A-4A2E-B6F0-56F8C7375099}" type="datetime2">
              <a:rPr lang="fr-FR" smtClean="0"/>
              <a:pPr/>
              <a:t>lundi 24 août 2026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 t="7250" r="7000" b="9251"/>
          <a:stretch/>
        </p:blipFill>
        <p:spPr>
          <a:xfrm>
            <a:off x="8125604" y="1279200"/>
            <a:ext cx="555372" cy="552067"/>
          </a:xfrm>
          <a:prstGeom prst="rect">
            <a:avLst/>
          </a:prstGeom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1236" y="1359722"/>
            <a:ext cx="1585025" cy="391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à coins arrondis 13"/>
          <p:cNvSpPr/>
          <p:nvPr/>
        </p:nvSpPr>
        <p:spPr>
          <a:xfrm>
            <a:off x="86223" y="2137197"/>
            <a:ext cx="2858996" cy="1052126"/>
          </a:xfrm>
          <a:prstGeom prst="roundRect">
            <a:avLst/>
          </a:prstGeom>
          <a:ln>
            <a:solidFill>
              <a:srgbClr val="58B29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algn="ctr"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algn="ctr"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algn="ctr" fontAlgn="ctr">
              <a:defRPr/>
            </a:pPr>
            <a:r>
              <a:rPr lang="fr-FR" sz="1200" b="1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 Multicolore</a:t>
            </a: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r>
              <a:rPr lang="fr-FR" sz="1200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10 couleurs de plaques différentes dont 1 plaque personnalisable</a:t>
            </a: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r>
              <a:rPr lang="fr-FR" sz="1200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Plaque facilement interchangeable </a:t>
            </a:r>
          </a:p>
          <a:p>
            <a:pPr fontAlgn="ctr"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algn="ctr" fontAlgn="ctr"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algn="ctr" fontAlgn="ctr"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1434999" y="3919238"/>
            <a:ext cx="3465051" cy="849116"/>
          </a:xfrm>
          <a:prstGeom prst="roundRect">
            <a:avLst/>
          </a:prstGeom>
          <a:ln>
            <a:solidFill>
              <a:srgbClr val="58B29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algn="ctr" fontAlgn="ctr">
              <a:defRPr/>
            </a:pPr>
            <a:r>
              <a:rPr lang="fr-FR" sz="1200" b="1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Universelle</a:t>
            </a: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r>
              <a:rPr lang="fr-FR" sz="1200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Large compatibilité de manchette </a:t>
            </a: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r>
              <a:rPr lang="fr-FR" sz="1200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Installation mur ou plafond  </a:t>
            </a: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r>
              <a:rPr lang="fr-FR" sz="1200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Multi-conduits (</a:t>
            </a:r>
            <a:r>
              <a:rPr lang="fr-FR" sz="1200" err="1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Algaine</a:t>
            </a:r>
            <a:r>
              <a:rPr lang="fr-FR" sz="1200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, </a:t>
            </a:r>
            <a:r>
              <a:rPr lang="fr-FR" sz="1200" err="1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Minigaine</a:t>
            </a:r>
            <a:r>
              <a:rPr lang="fr-FR" sz="1200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, </a:t>
            </a:r>
            <a:r>
              <a:rPr lang="fr-FR" sz="1200" err="1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Optiflex</a:t>
            </a:r>
            <a:r>
              <a:rPr lang="fr-FR" sz="1200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)</a:t>
            </a:r>
          </a:p>
          <a:p>
            <a:pPr fontAlgn="ctr">
              <a:defRPr/>
            </a:pPr>
            <a:endParaRPr lang="fr-FR" sz="1200">
              <a:solidFill>
                <a:srgbClr val="898989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1434999" y="4895675"/>
            <a:ext cx="3465051" cy="816019"/>
          </a:xfrm>
          <a:prstGeom prst="roundRect">
            <a:avLst/>
          </a:prstGeom>
          <a:ln>
            <a:solidFill>
              <a:srgbClr val="58B29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algn="ctr"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algn="ctr" fontAlgn="ctr">
              <a:defRPr/>
            </a:pPr>
            <a:r>
              <a:rPr lang="fr-FR" sz="1200" b="1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Confort</a:t>
            </a: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r>
              <a:rPr lang="fr-FR" sz="1200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Ultra silencieux, à partir de 16 dB(A)</a:t>
            </a: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r>
              <a:rPr lang="fr-FR" sz="1200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Orientation du flux d’air à 360°</a:t>
            </a:r>
          </a:p>
          <a:p>
            <a:pPr algn="ctr" fontAlgn="ctr"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algn="ctr" fontAlgn="ctr"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6287648" y="2118520"/>
            <a:ext cx="2661445" cy="105212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sz="1200" b="1">
                <a:solidFill>
                  <a:srgbClr val="C4C4C4">
                    <a:lumMod val="50000"/>
                  </a:srgbClr>
                </a:solidFill>
                <a:latin typeface="Arial"/>
              </a:rPr>
              <a:t>1 seule couleur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C4C4C4">
                    <a:lumMod val="50000"/>
                  </a:srgbClr>
                </a:solidFill>
                <a:latin typeface="Arial"/>
              </a:rPr>
              <a:t>Grille blanche uniquement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C4C4C4">
                    <a:lumMod val="50000"/>
                  </a:srgbClr>
                </a:solidFill>
                <a:latin typeface="Arial"/>
              </a:rPr>
              <a:t>Possibilité de peindre la face avant </a:t>
            </a:r>
          </a:p>
          <a:p>
            <a:pPr algn="ctr">
              <a:defRPr/>
            </a:pPr>
            <a:endParaRPr lang="fr-FR" sz="1200">
              <a:solidFill>
                <a:srgbClr val="081061"/>
              </a:solidFill>
              <a:latin typeface="Arial"/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6275632" y="3592623"/>
            <a:ext cx="2673461" cy="96177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C4C4C4">
                    <a:lumMod val="50000"/>
                  </a:srgbClr>
                </a:solidFill>
                <a:latin typeface="Arial"/>
              </a:rPr>
              <a:t>3 tailles de plaque pour </a:t>
            </a:r>
            <a:r>
              <a:rPr lang="fr-FR" sz="1200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Ø125 (190mm)</a:t>
            </a:r>
            <a:r>
              <a:rPr lang="fr-FR" sz="1200">
                <a:solidFill>
                  <a:srgbClr val="FFFFFF">
                    <a:lumMod val="50000"/>
                  </a:srgbClr>
                </a:solidFill>
                <a:cs typeface="Arial" pitchFamily="34" charset="0"/>
              </a:rPr>
              <a:t>, Ø160 (225mm)</a:t>
            </a:r>
            <a:r>
              <a:rPr lang="fr-FR" sz="1200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 et Ø200mm (265mm)</a:t>
            </a:r>
            <a:endParaRPr lang="fr-FR" sz="1200">
              <a:solidFill>
                <a:srgbClr val="C4C4C4">
                  <a:lumMod val="50000"/>
                </a:srgbClr>
              </a:solidFill>
              <a:latin typeface="Arial"/>
            </a:endParaRPr>
          </a:p>
          <a:p>
            <a:pPr algn="ctr">
              <a:defRPr/>
            </a:pPr>
            <a:endParaRPr lang="fr-FR" sz="1200">
              <a:solidFill>
                <a:srgbClr val="081061"/>
              </a:solidFill>
              <a:latin typeface="Arial"/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6330874" y="4961747"/>
            <a:ext cx="2673461" cy="96177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200">
                <a:solidFill>
                  <a:srgbClr val="C4C4C4">
                    <a:lumMod val="50000"/>
                  </a:srgbClr>
                </a:solidFill>
                <a:latin typeface="Arial"/>
              </a:rPr>
              <a:t>Orientation du flux d’air selon 4 positions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9112113" y="2136441"/>
            <a:ext cx="2673461" cy="106864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sz="1200" b="1">
                <a:solidFill>
                  <a:srgbClr val="C4C4C4">
                    <a:lumMod val="50000"/>
                  </a:srgbClr>
                </a:solidFill>
                <a:latin typeface="Arial"/>
              </a:rPr>
              <a:t>1 seule couleur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>
                <a:solidFill>
                  <a:srgbClr val="C4C4C4">
                    <a:lumMod val="50000"/>
                  </a:srgbClr>
                </a:solidFill>
                <a:latin typeface="Arial"/>
              </a:rPr>
              <a:t>Grille blanche uniquement</a:t>
            </a:r>
          </a:p>
          <a:p>
            <a:pPr algn="ctr">
              <a:defRPr/>
            </a:pPr>
            <a:endParaRPr lang="fr-FR" sz="1200">
              <a:solidFill>
                <a:srgbClr val="081061"/>
              </a:solidFill>
              <a:latin typeface="Arial"/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9112113" y="3592400"/>
            <a:ext cx="2673461" cy="96177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C4C4C4">
                    <a:lumMod val="50000"/>
                  </a:srgbClr>
                </a:solidFill>
              </a:rPr>
              <a:t>4 tailles de plaque pour </a:t>
            </a:r>
            <a:r>
              <a:rPr lang="fr-FR" sz="1200" dirty="0">
                <a:solidFill>
                  <a:srgbClr val="FFFFFF">
                    <a:lumMod val="50000"/>
                  </a:srgbClr>
                </a:solidFill>
                <a:cs typeface="Arial" pitchFamily="34" charset="0"/>
              </a:rPr>
              <a:t>Ø80 (151mm), Ø100 et 125 (205mm) , Ø160 (250mm) et Ø200 (300mm)</a:t>
            </a:r>
            <a:endParaRPr lang="fr-FR" sz="1200" dirty="0">
              <a:solidFill>
                <a:srgbClr val="C4C4C4">
                  <a:lumMod val="50000"/>
                </a:srgbClr>
              </a:solidFill>
              <a:latin typeface="Arial"/>
            </a:endParaRPr>
          </a:p>
          <a:p>
            <a:pPr algn="ctr">
              <a:defRPr/>
            </a:pPr>
            <a:endParaRPr lang="fr-FR" sz="1200" dirty="0">
              <a:solidFill>
                <a:srgbClr val="081061"/>
              </a:solidFill>
              <a:latin typeface="Arial"/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9139392" y="4971241"/>
            <a:ext cx="2673461" cy="96177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fr-FR" sz="1200">
                <a:solidFill>
                  <a:srgbClr val="C4C4C4">
                    <a:lumMod val="50000"/>
                  </a:srgbClr>
                </a:solidFill>
                <a:latin typeface="Arial"/>
              </a:rPr>
              <a:t>Orientation flux d’air selon 5 positions</a:t>
            </a: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3228" y="1096216"/>
            <a:ext cx="1336737" cy="606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756" y="1096216"/>
            <a:ext cx="648566" cy="64856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550DCCD-239B-1F1D-D82B-6C6FB1D0A817}"/>
              </a:ext>
            </a:extLst>
          </p:cNvPr>
          <p:cNvSpPr txBox="1"/>
          <p:nvPr/>
        </p:nvSpPr>
        <p:spPr>
          <a:xfrm>
            <a:off x="10083083" y="1784712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tx1">
                    <a:lumMod val="75000"/>
                    <a:lumOff val="25000"/>
                  </a:schemeClr>
                </a:solidFill>
              </a:rPr>
              <a:t>BDO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949831C-6B0C-9674-AC05-12E3A0958A40}"/>
              </a:ext>
            </a:extLst>
          </p:cNvPr>
          <p:cNvSpPr txBox="1"/>
          <p:nvPr/>
        </p:nvSpPr>
        <p:spPr>
          <a:xfrm>
            <a:off x="6799747" y="1784712"/>
            <a:ext cx="1697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tx1">
                    <a:lumMod val="75000"/>
                    <a:lumOff val="25000"/>
                  </a:schemeClr>
                </a:solidFill>
              </a:rPr>
              <a:t>Bouche Line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AC9AD86-83A5-FF0D-7950-BF5F969D19E2}"/>
              </a:ext>
            </a:extLst>
          </p:cNvPr>
          <p:cNvSpPr txBox="1"/>
          <p:nvPr/>
        </p:nvSpPr>
        <p:spPr>
          <a:xfrm>
            <a:off x="3662794" y="1793326"/>
            <a:ext cx="1416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R-</a:t>
            </a:r>
            <a:r>
              <a:rPr lang="fr-FR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Colorline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1" name="Picture 2" descr="Une image contenant conception, art&#10;&#10;Le contenu généré par l’IA peut être incorrect.">
            <a:extLst>
              <a:ext uri="{FF2B5EF4-FFF2-40B4-BE49-F238E27FC236}">
                <a16:creationId xmlns:a16="http://schemas.microsoft.com/office/drawing/2014/main" id="{B05F8D07-28D8-73B5-7642-2F34F9FC0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228" y="1158455"/>
            <a:ext cx="994342" cy="76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EC9F8A6-CBA5-F21F-091A-6B35A53CC4EB}"/>
              </a:ext>
            </a:extLst>
          </p:cNvPr>
          <p:cNvSpPr txBox="1"/>
          <p:nvPr/>
        </p:nvSpPr>
        <p:spPr>
          <a:xfrm>
            <a:off x="1009664" y="1793326"/>
            <a:ext cx="1416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Colorline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Rectangle à coins arrondis 17">
            <a:extLst>
              <a:ext uri="{FF2B5EF4-FFF2-40B4-BE49-F238E27FC236}">
                <a16:creationId xmlns:a16="http://schemas.microsoft.com/office/drawing/2014/main" id="{C8FD1EFB-47F4-10C9-5FDE-DC2EF655489B}"/>
              </a:ext>
            </a:extLst>
          </p:cNvPr>
          <p:cNvSpPr/>
          <p:nvPr/>
        </p:nvSpPr>
        <p:spPr>
          <a:xfrm>
            <a:off x="86224" y="3315749"/>
            <a:ext cx="2858996" cy="435954"/>
          </a:xfrm>
          <a:prstGeom prst="roundRect">
            <a:avLst/>
          </a:prstGeom>
          <a:ln>
            <a:solidFill>
              <a:srgbClr val="58B29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r>
              <a:rPr lang="fr-FR" sz="1200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1 seule taille de plaque en Ø80 et Ø125mm</a:t>
            </a: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5AC157E2-DC92-CA40-9267-A72654A545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6260" y="1450994"/>
            <a:ext cx="1188823" cy="251482"/>
          </a:xfrm>
          <a:prstGeom prst="rect">
            <a:avLst/>
          </a:prstGeom>
        </p:spPr>
      </p:pic>
      <p:sp>
        <p:nvSpPr>
          <p:cNvPr id="36" name="Rectangle à coins arrondis 17">
            <a:extLst>
              <a:ext uri="{FF2B5EF4-FFF2-40B4-BE49-F238E27FC236}">
                <a16:creationId xmlns:a16="http://schemas.microsoft.com/office/drawing/2014/main" id="{D2D38BE7-5FD7-44C6-D332-E00FF800F32E}"/>
              </a:ext>
            </a:extLst>
          </p:cNvPr>
          <p:cNvSpPr/>
          <p:nvPr/>
        </p:nvSpPr>
        <p:spPr>
          <a:xfrm>
            <a:off x="3147890" y="3315749"/>
            <a:ext cx="2858996" cy="435954"/>
          </a:xfrm>
          <a:prstGeom prst="roundRect">
            <a:avLst/>
          </a:prstGeom>
          <a:ln>
            <a:solidFill>
              <a:srgbClr val="58B29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 b="1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r>
              <a:rPr lang="fr-FR" sz="1200">
                <a:solidFill>
                  <a:srgbClr val="FFFFFF">
                    <a:lumMod val="50000"/>
                  </a:srgbClr>
                </a:solidFill>
                <a:latin typeface="Arial"/>
                <a:cs typeface="Arial" pitchFamily="34" charset="0"/>
              </a:rPr>
              <a:t>2 tailles de plaque distinctes 145mm en Ø80 et 180mm en Ø125mm</a:t>
            </a: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marL="171450" indent="-171450" fontAlgn="ctr">
              <a:buFont typeface="Arial" panose="020B0604020202020204" pitchFamily="34" charset="0"/>
              <a:buChar char="•"/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  <a:p>
            <a:pPr fontAlgn="ctr">
              <a:defRPr/>
            </a:pPr>
            <a:endParaRPr lang="fr-FR" sz="1200">
              <a:solidFill>
                <a:srgbClr val="FFFFFF">
                  <a:lumMod val="50000"/>
                </a:srgbClr>
              </a:solidFill>
              <a:latin typeface="Arial"/>
              <a:cs typeface="Arial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F3FF032-7F37-689B-DC86-550D475EE3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7250" y="1158455"/>
            <a:ext cx="568598" cy="66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93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4" grpId="0" animBg="1"/>
      <p:bldP spid="18" grpId="0" animBg="1"/>
      <p:bldP spid="20" grpId="0" animBg="1"/>
      <p:bldP spid="22" grpId="0" animBg="1"/>
      <p:bldP spid="23" grpId="0" animBg="1"/>
      <p:bldP spid="25" grpId="0" animBg="1"/>
      <p:bldP spid="24" grpId="0" animBg="1"/>
      <p:bldP spid="26" grpId="0" animBg="1"/>
      <p:bldP spid="27" grpId="0" animBg="1"/>
      <p:bldP spid="32" grpId="0" animBg="1"/>
      <p:bldP spid="3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A31116-9EEF-FD65-4011-71AAC882F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2489663"/>
            <a:ext cx="11004956" cy="1041952"/>
          </a:xfrm>
        </p:spPr>
        <p:txBody>
          <a:bodyPr/>
          <a:lstStyle/>
          <a:p>
            <a:r>
              <a:rPr lang="fr-FR" dirty="0"/>
              <a:t>Documentations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90874D8-3AD9-B22C-0703-99EEA2ECB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0AFA-110A-4A2E-B6F0-56F8C7375099}" type="datetime2">
              <a:rPr lang="fr-FR" smtClean="0"/>
              <a:pPr/>
              <a:t>lundi 24 août 2026</a:t>
            </a:fld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AD60CD2-119F-31D1-5FD2-4999EF3341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8575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7E7EC-A0C4-0EB9-4478-03B510A0D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en-CA" dirty="0"/>
              <a:t>Documentations R-</a:t>
            </a:r>
            <a:r>
              <a:rPr lang="en-CA" dirty="0" err="1"/>
              <a:t>Colorline</a:t>
            </a:r>
            <a:r>
              <a:rPr lang="fr-FR" b="1" baseline="30000" dirty="0"/>
              <a:t>®</a:t>
            </a:r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B585614-7485-1EEA-9568-28C640AA7A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22</a:t>
            </a:fld>
            <a:endParaRPr lang="fr-FR"/>
          </a:p>
        </p:txBody>
      </p:sp>
      <p:pic>
        <p:nvPicPr>
          <p:cNvPr id="1027" name="Image 10">
            <a:extLst>
              <a:ext uri="{FF2B5EF4-FFF2-40B4-BE49-F238E27FC236}">
                <a16:creationId xmlns:a16="http://schemas.microsoft.com/office/drawing/2014/main" id="{66BA16EF-1B84-7989-C2CB-8A45814E5A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3" r="1327" b="2979"/>
          <a:stretch/>
        </p:blipFill>
        <p:spPr bwMode="auto">
          <a:xfrm>
            <a:off x="1754119" y="1662106"/>
            <a:ext cx="855409" cy="798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Image 1059">
            <a:extLst>
              <a:ext uri="{FF2B5EF4-FFF2-40B4-BE49-F238E27FC236}">
                <a16:creationId xmlns:a16="http://schemas.microsoft.com/office/drawing/2014/main" id="{8BBD311B-208D-AD51-7BE4-A2C2224A6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378" y="3014135"/>
            <a:ext cx="1443902" cy="1163607"/>
          </a:xfrm>
          <a:prstGeom prst="rect">
            <a:avLst/>
          </a:prstGeom>
        </p:spPr>
      </p:pic>
      <p:sp>
        <p:nvSpPr>
          <p:cNvPr id="1063" name="ZoneTexte 1062">
            <a:extLst>
              <a:ext uri="{FF2B5EF4-FFF2-40B4-BE49-F238E27FC236}">
                <a16:creationId xmlns:a16="http://schemas.microsoft.com/office/drawing/2014/main" id="{003F9FC6-7316-09DA-E255-761726FFA07D}"/>
              </a:ext>
            </a:extLst>
          </p:cNvPr>
          <p:cNvSpPr txBox="1"/>
          <p:nvPr/>
        </p:nvSpPr>
        <p:spPr>
          <a:xfrm>
            <a:off x="1798229" y="2426718"/>
            <a:ext cx="7793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>
                <a:solidFill>
                  <a:schemeClr val="tx2"/>
                </a:solidFill>
              </a:rPr>
              <a:t>Packaging</a:t>
            </a:r>
          </a:p>
        </p:txBody>
      </p:sp>
      <p:sp>
        <p:nvSpPr>
          <p:cNvPr id="1066" name="ZoneTexte 1065">
            <a:extLst>
              <a:ext uri="{FF2B5EF4-FFF2-40B4-BE49-F238E27FC236}">
                <a16:creationId xmlns:a16="http://schemas.microsoft.com/office/drawing/2014/main" id="{2CA6B1A3-6881-4091-80F4-0EA82983D88A}"/>
              </a:ext>
            </a:extLst>
          </p:cNvPr>
          <p:cNvSpPr txBox="1"/>
          <p:nvPr/>
        </p:nvSpPr>
        <p:spPr>
          <a:xfrm>
            <a:off x="3027966" y="2475630"/>
            <a:ext cx="12234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>
                <a:solidFill>
                  <a:schemeClr val="tx2"/>
                </a:solidFill>
              </a:rPr>
              <a:t>Notice R-</a:t>
            </a:r>
            <a:r>
              <a:rPr lang="en-CA" sz="1000" dirty="0" err="1">
                <a:solidFill>
                  <a:schemeClr val="tx2"/>
                </a:solidFill>
              </a:rPr>
              <a:t>Colorline</a:t>
            </a:r>
            <a:endParaRPr lang="en-CA" sz="1000" dirty="0">
              <a:solidFill>
                <a:schemeClr val="tx2"/>
              </a:solidFill>
            </a:endParaRPr>
          </a:p>
        </p:txBody>
      </p:sp>
      <p:sp>
        <p:nvSpPr>
          <p:cNvPr id="1069" name="ZoneTexte 1068">
            <a:extLst>
              <a:ext uri="{FF2B5EF4-FFF2-40B4-BE49-F238E27FC236}">
                <a16:creationId xmlns:a16="http://schemas.microsoft.com/office/drawing/2014/main" id="{9B5D0F89-9212-F60F-58AC-BE8E52D1AE8F}"/>
              </a:ext>
            </a:extLst>
          </p:cNvPr>
          <p:cNvSpPr txBox="1"/>
          <p:nvPr/>
        </p:nvSpPr>
        <p:spPr>
          <a:xfrm>
            <a:off x="4662994" y="2460632"/>
            <a:ext cx="13187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tx2"/>
                </a:solidFill>
              </a:rPr>
              <a:t>Visuels produits</a:t>
            </a:r>
          </a:p>
        </p:txBody>
      </p:sp>
      <p:sp>
        <p:nvSpPr>
          <p:cNvPr id="1070" name="ZoneTexte 1069">
            <a:extLst>
              <a:ext uri="{FF2B5EF4-FFF2-40B4-BE49-F238E27FC236}">
                <a16:creationId xmlns:a16="http://schemas.microsoft.com/office/drawing/2014/main" id="{EE94083B-AC3F-660E-9EFC-96910540A8E8}"/>
              </a:ext>
            </a:extLst>
          </p:cNvPr>
          <p:cNvSpPr txBox="1"/>
          <p:nvPr/>
        </p:nvSpPr>
        <p:spPr>
          <a:xfrm>
            <a:off x="5856719" y="2487305"/>
            <a:ext cx="12202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tx2"/>
                </a:solidFill>
              </a:rPr>
              <a:t>Visuel d’ambiance</a:t>
            </a:r>
          </a:p>
        </p:txBody>
      </p:sp>
      <p:sp>
        <p:nvSpPr>
          <p:cNvPr id="1071" name="ZoneTexte 1070">
            <a:extLst>
              <a:ext uri="{FF2B5EF4-FFF2-40B4-BE49-F238E27FC236}">
                <a16:creationId xmlns:a16="http://schemas.microsoft.com/office/drawing/2014/main" id="{335CB8AE-6E35-A7C0-4AD1-65EFDF101CF5}"/>
              </a:ext>
            </a:extLst>
          </p:cNvPr>
          <p:cNvSpPr txBox="1"/>
          <p:nvPr/>
        </p:nvSpPr>
        <p:spPr>
          <a:xfrm>
            <a:off x="7406168" y="2484817"/>
            <a:ext cx="1625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tx2"/>
                </a:solidFill>
              </a:rPr>
              <a:t>Dessins d’encombrement</a:t>
            </a:r>
          </a:p>
        </p:txBody>
      </p:sp>
      <p:sp>
        <p:nvSpPr>
          <p:cNvPr id="1079" name="ZoneTexte 1078">
            <a:extLst>
              <a:ext uri="{FF2B5EF4-FFF2-40B4-BE49-F238E27FC236}">
                <a16:creationId xmlns:a16="http://schemas.microsoft.com/office/drawing/2014/main" id="{D5949B33-CA3D-6C36-B111-83F6EACFDCE3}"/>
              </a:ext>
            </a:extLst>
          </p:cNvPr>
          <p:cNvSpPr txBox="1"/>
          <p:nvPr/>
        </p:nvSpPr>
        <p:spPr>
          <a:xfrm>
            <a:off x="9527386" y="2352520"/>
            <a:ext cx="389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tx2"/>
                </a:solidFill>
              </a:rPr>
              <a:t>PIB</a:t>
            </a:r>
          </a:p>
        </p:txBody>
      </p:sp>
      <p:sp>
        <p:nvSpPr>
          <p:cNvPr id="1083" name="ZoneTexte 1082">
            <a:extLst>
              <a:ext uri="{FF2B5EF4-FFF2-40B4-BE49-F238E27FC236}">
                <a16:creationId xmlns:a16="http://schemas.microsoft.com/office/drawing/2014/main" id="{6A4373A0-14A2-6B81-47A2-04B91CC40920}"/>
              </a:ext>
            </a:extLst>
          </p:cNvPr>
          <p:cNvSpPr txBox="1"/>
          <p:nvPr/>
        </p:nvSpPr>
        <p:spPr>
          <a:xfrm>
            <a:off x="4507777" y="4163461"/>
            <a:ext cx="1318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tx2"/>
                </a:solidFill>
              </a:rPr>
              <a:t>Catalogue septembre 2026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3F3170-F762-EFE8-B4CC-0893F6319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544" y="1727701"/>
            <a:ext cx="568598" cy="6673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E496161-AE05-94A1-7AB7-F3799AF348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240" y="1450701"/>
            <a:ext cx="847476" cy="103715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95AD24-C53C-587B-1A7F-E26D1F4EC5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4234" y="1607643"/>
            <a:ext cx="1356654" cy="71180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5D8B598-2FF2-9C73-E83D-9A6D26F2ED2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40186"/>
          <a:stretch>
            <a:fillRect/>
          </a:stretch>
        </p:blipFill>
        <p:spPr>
          <a:xfrm>
            <a:off x="3165379" y="1567096"/>
            <a:ext cx="1077869" cy="9146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EB9FB7-DB3F-7C78-0913-43C21C7826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06383" y="1533524"/>
            <a:ext cx="1208654" cy="887773"/>
          </a:xfrm>
          <a:prstGeom prst="rect">
            <a:avLst/>
          </a:prstGeom>
        </p:spPr>
      </p:pic>
      <p:pic>
        <p:nvPicPr>
          <p:cNvPr id="15" name="Graphique 14" descr="Coche avec un remplissage uni">
            <a:extLst>
              <a:ext uri="{FF2B5EF4-FFF2-40B4-BE49-F238E27FC236}">
                <a16:creationId xmlns:a16="http://schemas.microsoft.com/office/drawing/2014/main" id="{2F3F70AD-AE7C-AFDE-E019-8978266F34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99045" y="2452107"/>
            <a:ext cx="195442" cy="195442"/>
          </a:xfrm>
          <a:prstGeom prst="rect">
            <a:avLst/>
          </a:prstGeom>
        </p:spPr>
      </p:pic>
      <p:pic>
        <p:nvPicPr>
          <p:cNvPr id="21" name="Graphique 20" descr="Coche avec un remplissage uni">
            <a:extLst>
              <a:ext uri="{FF2B5EF4-FFF2-40B4-BE49-F238E27FC236}">
                <a16:creationId xmlns:a16="http://schemas.microsoft.com/office/drawing/2014/main" id="{2901B6CA-21D4-4761-6054-FA2D8D17C5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08437" y="2484817"/>
            <a:ext cx="195442" cy="195442"/>
          </a:xfrm>
          <a:prstGeom prst="rect">
            <a:avLst/>
          </a:prstGeom>
        </p:spPr>
      </p:pic>
      <p:pic>
        <p:nvPicPr>
          <p:cNvPr id="22" name="Graphique 21" descr="Coche avec un remplissage uni">
            <a:extLst>
              <a:ext uri="{FF2B5EF4-FFF2-40B4-BE49-F238E27FC236}">
                <a16:creationId xmlns:a16="http://schemas.microsoft.com/office/drawing/2014/main" id="{864DA827-4A17-B940-02F6-D4200D4D64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61277" y="2484817"/>
            <a:ext cx="195442" cy="1954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A540AF2-798A-C965-29E3-F41072FA1FBD}"/>
              </a:ext>
            </a:extLst>
          </p:cNvPr>
          <p:cNvSpPr txBox="1"/>
          <p:nvPr/>
        </p:nvSpPr>
        <p:spPr>
          <a:xfrm>
            <a:off x="6341571" y="3950399"/>
            <a:ext cx="1085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tx2"/>
                </a:solidFill>
              </a:rPr>
              <a:t>Echantillons</a:t>
            </a:r>
          </a:p>
          <a:p>
            <a:r>
              <a:rPr lang="fr-FR" sz="1000" dirty="0">
                <a:solidFill>
                  <a:schemeClr val="tx2"/>
                </a:solidFill>
              </a:rPr>
              <a:t>(Prévu fin août)</a:t>
            </a:r>
          </a:p>
        </p:txBody>
      </p:sp>
      <p:pic>
        <p:nvPicPr>
          <p:cNvPr id="12" name="Graphique 11" descr="Coche avec un remplissage uni">
            <a:extLst>
              <a:ext uri="{FF2B5EF4-FFF2-40B4-BE49-F238E27FC236}">
                <a16:creationId xmlns:a16="http://schemas.microsoft.com/office/drawing/2014/main" id="{3461844F-3516-5C30-C5E6-CB8D353B2F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85219" y="2499998"/>
            <a:ext cx="195442" cy="195442"/>
          </a:xfrm>
          <a:prstGeom prst="rect">
            <a:avLst/>
          </a:prstGeom>
        </p:spPr>
      </p:pic>
      <p:pic>
        <p:nvPicPr>
          <p:cNvPr id="16" name="Graphique 15" descr="Coche avec un remplissage uni">
            <a:extLst>
              <a:ext uri="{FF2B5EF4-FFF2-40B4-BE49-F238E27FC236}">
                <a16:creationId xmlns:a16="http://schemas.microsoft.com/office/drawing/2014/main" id="{6C928338-E89B-1DE6-012E-98648F96D8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34213" y="2485561"/>
            <a:ext cx="195442" cy="195442"/>
          </a:xfrm>
          <a:prstGeom prst="rect">
            <a:avLst/>
          </a:prstGeom>
        </p:spPr>
      </p:pic>
      <p:pic>
        <p:nvPicPr>
          <p:cNvPr id="19" name="Graphique 18" descr="Coche avec un remplissage uni">
            <a:extLst>
              <a:ext uri="{FF2B5EF4-FFF2-40B4-BE49-F238E27FC236}">
                <a16:creationId xmlns:a16="http://schemas.microsoft.com/office/drawing/2014/main" id="{D530E00A-E3C5-6E21-EACC-40A9F36B1B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00481" y="2362911"/>
            <a:ext cx="195442" cy="195442"/>
          </a:xfrm>
          <a:prstGeom prst="rect">
            <a:avLst/>
          </a:prstGeom>
        </p:spPr>
      </p:pic>
      <p:pic>
        <p:nvPicPr>
          <p:cNvPr id="23" name="Graphique 22" descr="Coche avec un remplissage uni">
            <a:extLst>
              <a:ext uri="{FF2B5EF4-FFF2-40B4-BE49-F238E27FC236}">
                <a16:creationId xmlns:a16="http://schemas.microsoft.com/office/drawing/2014/main" id="{95F466E6-EACC-1E4E-919C-E710D16120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71249" y="4195991"/>
            <a:ext cx="195442" cy="19544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CCF281D-5E8C-16A5-F19F-0227C2B3F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3450" y="3196556"/>
            <a:ext cx="568598" cy="667336"/>
          </a:xfrm>
          <a:prstGeom prst="rect">
            <a:avLst/>
          </a:prstGeom>
        </p:spPr>
      </p:pic>
      <p:pic>
        <p:nvPicPr>
          <p:cNvPr id="27" name="Graphique 26" descr="Coche avec un remplissage uni">
            <a:extLst>
              <a:ext uri="{FF2B5EF4-FFF2-40B4-BE49-F238E27FC236}">
                <a16:creationId xmlns:a16="http://schemas.microsoft.com/office/drawing/2014/main" id="{569812E0-C16E-ACC8-EE62-DC6CE93DDE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58599" y="3950399"/>
            <a:ext cx="195442" cy="19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39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7E7EC-A0C4-0EB9-4478-03B510A0D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en-CA" dirty="0"/>
              <a:t>Documentations Kits </a:t>
            </a:r>
            <a:r>
              <a:rPr lang="en-CA" dirty="0" err="1"/>
              <a:t>EasyHOME</a:t>
            </a:r>
            <a:endParaRPr lang="en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B585614-7485-1EEA-9568-28C640AA7A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23</a:t>
            </a:fld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9A0A414-E7B0-58E6-488D-1621F000E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1015" y="1570782"/>
            <a:ext cx="852665" cy="1239813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65D2A936-B59E-F461-4DAB-6E13631D812D}"/>
              </a:ext>
            </a:extLst>
          </p:cNvPr>
          <p:cNvSpPr txBox="1"/>
          <p:nvPr/>
        </p:nvSpPr>
        <p:spPr>
          <a:xfrm>
            <a:off x="1518509" y="2920244"/>
            <a:ext cx="1493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tx2"/>
                </a:solidFill>
              </a:rPr>
              <a:t>Packaging </a:t>
            </a:r>
            <a:r>
              <a:rPr lang="fr-FR" sz="1000" dirty="0" err="1">
                <a:solidFill>
                  <a:schemeClr val="tx2"/>
                </a:solidFill>
              </a:rPr>
              <a:t>EasyHome</a:t>
            </a:r>
            <a:r>
              <a:rPr lang="fr-FR" sz="1000" dirty="0">
                <a:solidFill>
                  <a:schemeClr val="tx2"/>
                </a:solidFill>
              </a:rPr>
              <a:t> Auto/</a:t>
            </a:r>
            <a:r>
              <a:rPr lang="fr-FR" sz="1000" dirty="0" err="1">
                <a:solidFill>
                  <a:schemeClr val="tx2"/>
                </a:solidFill>
              </a:rPr>
              <a:t>PureAir</a:t>
            </a:r>
            <a:endParaRPr lang="fr-FR" sz="1000" dirty="0">
              <a:solidFill>
                <a:schemeClr val="tx2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8D54C57-5BB0-8D10-D974-31B1873263F6}"/>
              </a:ext>
            </a:extLst>
          </p:cNvPr>
          <p:cNvSpPr txBox="1"/>
          <p:nvPr/>
        </p:nvSpPr>
        <p:spPr>
          <a:xfrm>
            <a:off x="5340070" y="2977454"/>
            <a:ext cx="9146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tx2"/>
                </a:solidFill>
              </a:rPr>
              <a:t>Visuels kits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69DA20A-D891-CD5A-15DF-F3EFD7E50BFE}"/>
              </a:ext>
            </a:extLst>
          </p:cNvPr>
          <p:cNvSpPr txBox="1"/>
          <p:nvPr/>
        </p:nvSpPr>
        <p:spPr>
          <a:xfrm>
            <a:off x="3498944" y="2973258"/>
            <a:ext cx="1265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tx2"/>
                </a:solidFill>
              </a:rPr>
              <a:t>Doc Technique </a:t>
            </a:r>
            <a:r>
              <a:rPr lang="fr-FR" sz="1000" dirty="0" err="1">
                <a:solidFill>
                  <a:schemeClr val="tx2"/>
                </a:solidFill>
              </a:rPr>
              <a:t>PureAIR</a:t>
            </a:r>
            <a:r>
              <a:rPr lang="fr-FR" sz="1000" dirty="0">
                <a:solidFill>
                  <a:schemeClr val="tx2"/>
                </a:solidFill>
              </a:rPr>
              <a:t>/Auto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2C97E220-510A-874F-D68B-CAFF91AF1327}"/>
              </a:ext>
            </a:extLst>
          </p:cNvPr>
          <p:cNvSpPr txBox="1"/>
          <p:nvPr/>
        </p:nvSpPr>
        <p:spPr>
          <a:xfrm>
            <a:off x="9060797" y="2875002"/>
            <a:ext cx="1251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tx2"/>
                </a:solidFill>
              </a:rPr>
              <a:t>Doc Commerciale + guide de choix</a:t>
            </a:r>
          </a:p>
          <a:p>
            <a:pPr algn="ctr"/>
            <a:r>
              <a:rPr lang="fr-FR" sz="1000" dirty="0">
                <a:solidFill>
                  <a:schemeClr val="tx2"/>
                </a:solidFill>
              </a:rPr>
              <a:t>(Dispo septembre)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DC656E3-115B-D3C5-3540-EECEBA9F79AC}"/>
              </a:ext>
            </a:extLst>
          </p:cNvPr>
          <p:cNvSpPr txBox="1"/>
          <p:nvPr/>
        </p:nvSpPr>
        <p:spPr>
          <a:xfrm>
            <a:off x="7156537" y="2990348"/>
            <a:ext cx="1387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tx2"/>
                </a:solidFill>
              </a:rPr>
              <a:t>MAJ visuels système</a:t>
            </a:r>
          </a:p>
        </p:txBody>
      </p:sp>
      <p:pic>
        <p:nvPicPr>
          <p:cNvPr id="9" name="Graphique 8" descr="Coche avec un remplissage uni">
            <a:extLst>
              <a:ext uri="{FF2B5EF4-FFF2-40B4-BE49-F238E27FC236}">
                <a16:creationId xmlns:a16="http://schemas.microsoft.com/office/drawing/2014/main" id="{13DD8290-E92D-3028-45A2-F887182E70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13924" y="3096368"/>
            <a:ext cx="195442" cy="195442"/>
          </a:xfrm>
          <a:prstGeom prst="rect">
            <a:avLst/>
          </a:prstGeom>
        </p:spPr>
      </p:pic>
      <p:pic>
        <p:nvPicPr>
          <p:cNvPr id="7" name="Graphique 6" descr="Coche avec un remplissage uni">
            <a:extLst>
              <a:ext uri="{FF2B5EF4-FFF2-40B4-BE49-F238E27FC236}">
                <a16:creationId xmlns:a16="http://schemas.microsoft.com/office/drawing/2014/main" id="{1EC79B53-B086-A468-BDD2-242361F345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8250" y="3113458"/>
            <a:ext cx="195442" cy="195442"/>
          </a:xfrm>
          <a:prstGeom prst="rect">
            <a:avLst/>
          </a:prstGeom>
        </p:spPr>
      </p:pic>
      <p:pic>
        <p:nvPicPr>
          <p:cNvPr id="13" name="Graphique 12" descr="Coche avec un remplissage uni">
            <a:extLst>
              <a:ext uri="{FF2B5EF4-FFF2-40B4-BE49-F238E27FC236}">
                <a16:creationId xmlns:a16="http://schemas.microsoft.com/office/drawing/2014/main" id="{C707AFE2-F903-01A2-DFAC-A998717245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8520" y="2973258"/>
            <a:ext cx="195442" cy="195442"/>
          </a:xfrm>
          <a:prstGeom prst="rect">
            <a:avLst/>
          </a:prstGeom>
        </p:spPr>
      </p:pic>
      <p:pic>
        <p:nvPicPr>
          <p:cNvPr id="17" name="Graphique 16" descr="Coche avec un remplissage uni">
            <a:extLst>
              <a:ext uri="{FF2B5EF4-FFF2-40B4-BE49-F238E27FC236}">
                <a16:creationId xmlns:a16="http://schemas.microsoft.com/office/drawing/2014/main" id="{326C62D2-C107-8410-1267-99420B1ACE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9014" y="3015737"/>
            <a:ext cx="195442" cy="195442"/>
          </a:xfrm>
          <a:prstGeom prst="rect">
            <a:avLst/>
          </a:prstGeom>
        </p:spPr>
      </p:pic>
      <p:pic>
        <p:nvPicPr>
          <p:cNvPr id="22" name="Graphique 21" descr="Coche avec un remplissage uni">
            <a:extLst>
              <a:ext uri="{FF2B5EF4-FFF2-40B4-BE49-F238E27FC236}">
                <a16:creationId xmlns:a16="http://schemas.microsoft.com/office/drawing/2014/main" id="{FC9C730E-AA8B-7C2B-5E09-3E75DCDFEC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44952" y="2977336"/>
            <a:ext cx="195442" cy="19544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253A8E-ED9A-C9CB-EB57-DA9C63153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0430" y="1760761"/>
            <a:ext cx="1206831" cy="121249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957BE2B-4B59-2615-819C-7E35C5A922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8455" y="1394679"/>
            <a:ext cx="1182343" cy="161794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B119B0C-F8B3-F16C-657D-44305883F3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6617" y="1766283"/>
            <a:ext cx="1602749" cy="1125417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4235BAE-06B4-A9B9-1BD0-FC85A88D4A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2110" y="1509146"/>
            <a:ext cx="1019510" cy="141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5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17E7EC-A0C4-0EB9-4478-03B510A0D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81" y="606071"/>
            <a:ext cx="11004956" cy="480131"/>
          </a:xfrm>
        </p:spPr>
        <p:txBody>
          <a:bodyPr/>
          <a:lstStyle/>
          <a:p>
            <a:r>
              <a:rPr lang="en-CA" dirty="0" err="1"/>
              <a:t>Logiciels</a:t>
            </a:r>
            <a:r>
              <a:rPr lang="en-CA" dirty="0"/>
              <a:t> </a:t>
            </a:r>
            <a:r>
              <a:rPr lang="en-CA" dirty="0" err="1"/>
              <a:t>metiers</a:t>
            </a:r>
            <a:r>
              <a:rPr lang="en-CA" dirty="0"/>
              <a:t>, </a:t>
            </a:r>
            <a:r>
              <a:rPr lang="en-CA" dirty="0" err="1"/>
              <a:t>éditeurs</a:t>
            </a:r>
            <a:r>
              <a:rPr lang="en-CA" dirty="0"/>
              <a:t> et BE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B585614-7485-1EEA-9568-28C640AA7A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F609D-78BB-49D0-9A5A-E2ED59C531E9}" type="slidenum">
              <a:rPr lang="fr-FR" smtClean="0"/>
              <a:pPr/>
              <a:t>24</a:t>
            </a:fld>
            <a:endParaRPr lang="fr-FR"/>
          </a:p>
        </p:txBody>
      </p:sp>
      <p:pic>
        <p:nvPicPr>
          <p:cNvPr id="1046" name="Image 1045">
            <a:extLst>
              <a:ext uri="{FF2B5EF4-FFF2-40B4-BE49-F238E27FC236}">
                <a16:creationId xmlns:a16="http://schemas.microsoft.com/office/drawing/2014/main" id="{A940B344-E88C-4307-870A-444481A6F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92" y="1864262"/>
            <a:ext cx="1644735" cy="167648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1AD89E-C09D-A230-D727-CC55A41AF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807" y="1864263"/>
            <a:ext cx="1676485" cy="16764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1F3A5EB-D002-0676-5031-FC32A6E3C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2072" y="1902364"/>
            <a:ext cx="1638384" cy="16383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83765F-4BD9-C059-4782-211C67313A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2236" y="1870612"/>
            <a:ext cx="1739989" cy="16637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5C708D-82C8-24EF-880D-56B0A3A804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2817" y="2216140"/>
            <a:ext cx="2095608" cy="387370"/>
          </a:xfrm>
          <a:prstGeom prst="rect">
            <a:avLst/>
          </a:prstGeom>
        </p:spPr>
      </p:pic>
      <p:sp>
        <p:nvSpPr>
          <p:cNvPr id="4" name="Flèche : bas 3">
            <a:extLst>
              <a:ext uri="{FF2B5EF4-FFF2-40B4-BE49-F238E27FC236}">
                <a16:creationId xmlns:a16="http://schemas.microsoft.com/office/drawing/2014/main" id="{DE7DB897-964F-1823-D0B2-E0618AF579DC}"/>
              </a:ext>
            </a:extLst>
          </p:cNvPr>
          <p:cNvSpPr/>
          <p:nvPr/>
        </p:nvSpPr>
        <p:spPr>
          <a:xfrm>
            <a:off x="1520633" y="3677478"/>
            <a:ext cx="318052" cy="64133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1A3917-E429-2987-7654-D6061FD2CA99}"/>
              </a:ext>
            </a:extLst>
          </p:cNvPr>
          <p:cNvSpPr txBox="1"/>
          <p:nvPr/>
        </p:nvSpPr>
        <p:spPr>
          <a:xfrm>
            <a:off x="1183369" y="4318808"/>
            <a:ext cx="9925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>
                <a:solidFill>
                  <a:schemeClr val="accent2">
                    <a:lumMod val="75000"/>
                  </a:schemeClr>
                </a:solidFill>
              </a:rPr>
              <a:t>Pas d’impact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6EDA4D4B-6C2A-1226-9CA1-1CC821B31BB7}"/>
              </a:ext>
            </a:extLst>
          </p:cNvPr>
          <p:cNvSpPr/>
          <p:nvPr/>
        </p:nvSpPr>
        <p:spPr>
          <a:xfrm>
            <a:off x="3511772" y="3674361"/>
            <a:ext cx="318052" cy="641330"/>
          </a:xfrm>
          <a:prstGeom prst="down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C2BC09-6E31-798E-09F5-9888B338D710}"/>
              </a:ext>
            </a:extLst>
          </p:cNvPr>
          <p:cNvSpPr txBox="1"/>
          <p:nvPr/>
        </p:nvSpPr>
        <p:spPr>
          <a:xfrm>
            <a:off x="3174508" y="4315691"/>
            <a:ext cx="9925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>
                <a:solidFill>
                  <a:schemeClr val="tx2">
                    <a:lumMod val="75000"/>
                  </a:schemeClr>
                </a:solidFill>
              </a:rPr>
              <a:t>Pas d’impact</a:t>
            </a: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F6447E48-1CA8-C9CF-3903-8D35C1A46C83}"/>
              </a:ext>
            </a:extLst>
          </p:cNvPr>
          <p:cNvSpPr/>
          <p:nvPr/>
        </p:nvSpPr>
        <p:spPr>
          <a:xfrm>
            <a:off x="5579111" y="3674361"/>
            <a:ext cx="318052" cy="641330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57A8057-EBBF-8A22-CD16-5F5E2BDD46F2}"/>
              </a:ext>
            </a:extLst>
          </p:cNvPr>
          <p:cNvSpPr txBox="1"/>
          <p:nvPr/>
        </p:nvSpPr>
        <p:spPr>
          <a:xfrm>
            <a:off x="4881895" y="4287908"/>
            <a:ext cx="17956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>
                <a:solidFill>
                  <a:schemeClr val="bg2"/>
                </a:solidFill>
              </a:rPr>
              <a:t>MAJ sur Auto et </a:t>
            </a:r>
            <a:r>
              <a:rPr lang="fr-FR" sz="1100" i="1" dirty="0" err="1">
                <a:solidFill>
                  <a:schemeClr val="bg2"/>
                </a:solidFill>
              </a:rPr>
              <a:t>PureAIR</a:t>
            </a:r>
            <a:endParaRPr lang="fr-FR" sz="1100" i="1" dirty="0">
              <a:solidFill>
                <a:schemeClr val="bg2"/>
              </a:solidFill>
            </a:endParaRP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487258CF-DB32-2D27-7AE0-61BAED1515E7}"/>
              </a:ext>
            </a:extLst>
          </p:cNvPr>
          <p:cNvSpPr/>
          <p:nvPr/>
        </p:nvSpPr>
        <p:spPr>
          <a:xfrm>
            <a:off x="7665661" y="3674361"/>
            <a:ext cx="318052" cy="641330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CA45239-8869-8ACD-6CA8-2F7280BC711F}"/>
              </a:ext>
            </a:extLst>
          </p:cNvPr>
          <p:cNvSpPr txBox="1"/>
          <p:nvPr/>
        </p:nvSpPr>
        <p:spPr>
          <a:xfrm>
            <a:off x="7081568" y="4282607"/>
            <a:ext cx="16017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>
                <a:solidFill>
                  <a:schemeClr val="bg2"/>
                </a:solidFill>
              </a:rPr>
              <a:t>Pertinence à confirmer</a:t>
            </a: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58D8FEC3-CB93-D581-8D90-82F9C986622E}"/>
              </a:ext>
            </a:extLst>
          </p:cNvPr>
          <p:cNvSpPr/>
          <p:nvPr/>
        </p:nvSpPr>
        <p:spPr>
          <a:xfrm>
            <a:off x="9972207" y="2637808"/>
            <a:ext cx="318052" cy="641330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37AB205-5372-3CDB-5240-4865F545EC01}"/>
              </a:ext>
            </a:extLst>
          </p:cNvPr>
          <p:cNvSpPr txBox="1"/>
          <p:nvPr/>
        </p:nvSpPr>
        <p:spPr>
          <a:xfrm>
            <a:off x="9147926" y="3265962"/>
            <a:ext cx="21050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>
                <a:solidFill>
                  <a:srgbClr val="00B0F0"/>
                </a:solidFill>
              </a:rPr>
              <a:t>Automatique à la création SAP</a:t>
            </a:r>
          </a:p>
        </p:txBody>
      </p:sp>
      <p:pic>
        <p:nvPicPr>
          <p:cNvPr id="18" name="Graphique 17" descr="Coche avec un remplissage uni">
            <a:extLst>
              <a:ext uri="{FF2B5EF4-FFF2-40B4-BE49-F238E27FC236}">
                <a16:creationId xmlns:a16="http://schemas.microsoft.com/office/drawing/2014/main" id="{D1B0F248-2FF7-7DB1-5136-9597789EDB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04423" y="4315691"/>
            <a:ext cx="195442" cy="195442"/>
          </a:xfrm>
          <a:prstGeom prst="rect">
            <a:avLst/>
          </a:prstGeom>
        </p:spPr>
      </p:pic>
      <p:pic>
        <p:nvPicPr>
          <p:cNvPr id="19" name="Graphique 18" descr="Coche avec un remplissage uni">
            <a:extLst>
              <a:ext uri="{FF2B5EF4-FFF2-40B4-BE49-F238E27FC236}">
                <a16:creationId xmlns:a16="http://schemas.microsoft.com/office/drawing/2014/main" id="{123703E4-A434-F690-2F09-6C4F9D4A79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98373" y="3282434"/>
            <a:ext cx="195442" cy="195442"/>
          </a:xfrm>
          <a:prstGeom prst="rect">
            <a:avLst/>
          </a:prstGeom>
        </p:spPr>
      </p:pic>
      <p:pic>
        <p:nvPicPr>
          <p:cNvPr id="20" name="Graphique 19" descr="Coche avec un remplissage uni">
            <a:extLst>
              <a:ext uri="{FF2B5EF4-FFF2-40B4-BE49-F238E27FC236}">
                <a16:creationId xmlns:a16="http://schemas.microsoft.com/office/drawing/2014/main" id="{16398F1F-E43E-1F53-B941-5249479740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14131" y="4348775"/>
            <a:ext cx="195442" cy="19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27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D0EFE1E-A859-0A3D-C193-76E999B0916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15750" y="6230938"/>
            <a:ext cx="476250" cy="276225"/>
          </a:xfrm>
        </p:spPr>
        <p:txBody>
          <a:bodyPr/>
          <a:lstStyle/>
          <a:p>
            <a:fld id="{498F609D-78BB-49D0-9A5A-E2ED59C531E9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368575"/>
      </p:ext>
    </p:extLst>
  </p:cSld>
  <p:clrMapOvr>
    <a:masterClrMapping/>
  </p:clrMapOvr>
</p:sld>
</file>

<file path=ppt/theme/theme1.xml><?xml version="1.0" encoding="utf-8"?>
<a:theme xmlns:a="http://schemas.openxmlformats.org/drawingml/2006/main" name="aldes">
  <a:themeElements>
    <a:clrScheme name="Pallette Aldes Masque">
      <a:dk1>
        <a:sysClr val="windowText" lastClr="000000"/>
      </a:dk1>
      <a:lt1>
        <a:sysClr val="window" lastClr="FFFFFF"/>
      </a:lt1>
      <a:dk2>
        <a:srgbClr val="28348B"/>
      </a:dk2>
      <a:lt2>
        <a:srgbClr val="C93B72"/>
      </a:lt2>
      <a:accent1>
        <a:srgbClr val="F8B368"/>
      </a:accent1>
      <a:accent2>
        <a:srgbClr val="2BB5B8"/>
      </a:accent2>
      <a:accent3>
        <a:srgbClr val="587031"/>
      </a:accent3>
      <a:accent4>
        <a:srgbClr val="77C3DA"/>
      </a:accent4>
      <a:accent5>
        <a:srgbClr val="001998"/>
      </a:accent5>
      <a:accent6>
        <a:srgbClr val="C93B72"/>
      </a:accent6>
      <a:hlink>
        <a:srgbClr val="F8B368"/>
      </a:hlink>
      <a:folHlink>
        <a:srgbClr val="2BB5B8"/>
      </a:folHlink>
    </a:clrScheme>
    <a:fontScheme name="Aldes Masqu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ldes" id="{D8FBB1C9-AB26-4F32-B5B9-DE91BDA49DFC}" vid="{58E4CF3B-2914-4445-833A-B5698BAA620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70be73-3017-40b1-88c6-6d3b605094b7" xsi:nil="true"/>
    <lcf76f155ced4ddcb4097134ff3c332f xmlns="835ba8e7-381f-40af-a1f4-e7c452f49b1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A74E9225FECF4C9C5BCDA4EF294824" ma:contentTypeVersion="20" ma:contentTypeDescription="Crée un document." ma:contentTypeScope="" ma:versionID="4426222c7177a6476ade6233c9b82bd5">
  <xsd:schema xmlns:xsd="http://www.w3.org/2001/XMLSchema" xmlns:xs="http://www.w3.org/2001/XMLSchema" xmlns:p="http://schemas.microsoft.com/office/2006/metadata/properties" xmlns:ns2="835ba8e7-381f-40af-a1f4-e7c452f49b13" xmlns:ns3="48bf58bc-4375-4415-a167-97b631a85922" xmlns:ns4="6770be73-3017-40b1-88c6-6d3b605094b7" targetNamespace="http://schemas.microsoft.com/office/2006/metadata/properties" ma:root="true" ma:fieldsID="5b5ac5e463f2e68d25d51fd93b6d2811" ns2:_="" ns3:_="" ns4:_="">
    <xsd:import namespace="835ba8e7-381f-40af-a1f4-e7c452f49b13"/>
    <xsd:import namespace="48bf58bc-4375-4415-a167-97b631a85922"/>
    <xsd:import namespace="6770be73-3017-40b1-88c6-6d3b605094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5ba8e7-381f-40af-a1f4-e7c452f49b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85f49711-52df-41bf-9eef-54691d54bc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bf58bc-4375-4415-a167-97b631a8592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70be73-3017-40b1-88c6-6d3b605094b7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41a9ed3-83b7-485a-9f2b-c5c6fd4b4473}" ma:internalName="TaxCatchAll" ma:showField="CatchAllData" ma:web="6770be73-3017-40b1-88c6-6d3b605094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7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CF64B9-F5BB-4352-BC2C-1643C30A97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AC2BD0-99A1-46A1-9B9F-CA1A98C8DD1F}">
  <ds:schemaRefs>
    <ds:schemaRef ds:uri="6770be73-3017-40b1-88c6-6d3b605094b7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48bf58bc-4375-4415-a167-97b631a85922"/>
    <ds:schemaRef ds:uri="835ba8e7-381f-40af-a1f4-e7c452f49b13"/>
  </ds:schemaRefs>
</ds:datastoreItem>
</file>

<file path=customXml/itemProps3.xml><?xml version="1.0" encoding="utf-8"?>
<ds:datastoreItem xmlns:ds="http://schemas.openxmlformats.org/officeDocument/2006/customXml" ds:itemID="{713FAD98-9ABA-4B21-ABC8-75FF3347F6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5ba8e7-381f-40af-a1f4-e7c452f49b13"/>
    <ds:schemaRef ds:uri="48bf58bc-4375-4415-a167-97b631a85922"/>
    <ds:schemaRef ds:uri="6770be73-3017-40b1-88c6-6d3b605094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6ae38ea-e52d-42f3-b71a-251f1d40b679}" enabled="0" method="" siteId="{76ae38ea-e52d-42f3-b71a-251f1d40b6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aldes</Template>
  <TotalTime>30520</TotalTime>
  <Words>1585</Words>
  <Application>Microsoft Office PowerPoint</Application>
  <PresentationFormat>Grand écran</PresentationFormat>
  <Paragraphs>770</Paragraphs>
  <Slides>25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aldes</vt:lpstr>
      <vt:lpstr>PIB – R-ColorLINE® </vt:lpstr>
      <vt:lpstr>Nouvelle bouche  R-ColorLINE®</vt:lpstr>
      <vt:lpstr>La liberté du design dans l’univers ColorLINE® </vt:lpstr>
      <vt:lpstr>R-ColorLINE® – Quand la ventilation se fait oublier</vt:lpstr>
      <vt:lpstr>Un design rond épuré pour une intégration invisible</vt:lpstr>
      <vt:lpstr>Un confort durable pour les occupants</vt:lpstr>
      <vt:lpstr>Une conception responsable, fabriquée en France</vt:lpstr>
      <vt:lpstr>R-ColorLINE® – articles impactés</vt:lpstr>
      <vt:lpstr>Performances </vt:lpstr>
      <vt:lpstr>Encombrement</vt:lpstr>
      <vt:lpstr>Aéraulique R-ColorLINE® vs ColorLINE D80</vt:lpstr>
      <vt:lpstr>Aéraulique R-ColorLINE® vs ColorLINE D125</vt:lpstr>
      <vt:lpstr>Acoustique R-ColorLINE® vs ColorLINE® D80</vt:lpstr>
      <vt:lpstr>Acoustique R-ColorLINE® vs ColorLINE® D125</vt:lpstr>
      <vt:lpstr>Go to Market</vt:lpstr>
      <vt:lpstr>Canal de vente – ColorLINE®</vt:lpstr>
      <vt:lpstr>Canal de vente – Kit EasyHOME Auto / DHU / PureAIR avec ColorLINE®</vt:lpstr>
      <vt:lpstr>Positionnement Prix – NSP Cible – Septembre 2026</vt:lpstr>
      <vt:lpstr>Benchmark</vt:lpstr>
      <vt:lpstr>Gamme R-ColorLINE® vs concurrence</vt:lpstr>
      <vt:lpstr>Documentations</vt:lpstr>
      <vt:lpstr>Documentations R-Colorline®</vt:lpstr>
      <vt:lpstr>Documentations Kits EasyHOME</vt:lpstr>
      <vt:lpstr>Logiciels metiers, éditeurs et BE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Demotes-Mainard Jean-Baptiste</dc:creator>
  <cp:lastModifiedBy>Marion Masse</cp:lastModifiedBy>
  <cp:revision>26</cp:revision>
  <dcterms:created xsi:type="dcterms:W3CDTF">2023-04-05T12:50:43Z</dcterms:created>
  <dcterms:modified xsi:type="dcterms:W3CDTF">2026-08-24T12:32:38Z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0x0101002CA74E9225FECF4C9C5BCDA4EF294824</vt:lpwstr>
  </property>
  <property fmtid="{D5CDD505-2E9C-101B-9397-08002B2CF9AE}" pid="3" name="MediaServiceImageTags">
    <vt:lpwstr/>
  </property>
</Properties>
</file>